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3" r:id="rId2"/>
  </p:sldMasterIdLst>
  <p:notesMasterIdLst>
    <p:notesMasterId r:id="rId30"/>
  </p:notesMasterIdLst>
  <p:sldIdLst>
    <p:sldId id="256" r:id="rId3"/>
    <p:sldId id="257" r:id="rId4"/>
    <p:sldId id="258" r:id="rId5"/>
    <p:sldId id="259" r:id="rId6"/>
    <p:sldId id="277" r:id="rId7"/>
    <p:sldId id="260" r:id="rId8"/>
    <p:sldId id="261" r:id="rId9"/>
    <p:sldId id="262" r:id="rId10"/>
    <p:sldId id="263" r:id="rId11"/>
    <p:sldId id="264" r:id="rId12"/>
    <p:sldId id="278" r:id="rId13"/>
    <p:sldId id="279" r:id="rId14"/>
    <p:sldId id="280" r:id="rId15"/>
    <p:sldId id="265" r:id="rId16"/>
    <p:sldId id="266" r:id="rId17"/>
    <p:sldId id="267" r:id="rId18"/>
    <p:sldId id="283" r:id="rId19"/>
    <p:sldId id="285" r:id="rId20"/>
    <p:sldId id="286" r:id="rId21"/>
    <p:sldId id="268" r:id="rId22"/>
    <p:sldId id="269" r:id="rId23"/>
    <p:sldId id="270" r:id="rId24"/>
    <p:sldId id="271" r:id="rId25"/>
    <p:sldId id="272" r:id="rId26"/>
    <p:sldId id="273" r:id="rId27"/>
    <p:sldId id="274" r:id="rId28"/>
    <p:sldId id="276" r:id="rId2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1pPr>
    <a:lvl2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2pPr>
    <a:lvl3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3pPr>
    <a:lvl4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4pPr>
    <a:lvl5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5pPr>
    <a:lvl6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6pPr>
    <a:lvl7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7pPr>
    <a:lvl8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8pPr>
    <a:lvl9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483" autoAdjust="0"/>
  </p:normalViewPr>
  <p:slideViewPr>
    <p:cSldViewPr snapToGrid="0">
      <p:cViewPr varScale="1">
        <p:scale>
          <a:sx n="26" d="100"/>
          <a:sy n="26" d="100"/>
        </p:scale>
        <p:origin x="120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8" Type="http://schemas.openxmlformats.org/officeDocument/2006/relationships/slide" Target="slides/slide6.xml"/></Relationships>
</file>

<file path=ppt/media/image1.png>
</file>

<file path=ppt/media/image10.png>
</file>

<file path=ppt/media/image11.png>
</file>

<file path=ppt/media/image12.png>
</file>

<file path=ppt/media/image13.png>
</file>

<file path=ppt/media/image2.tif>
</file>

<file path=ppt/media/image3.tif>
</file>

<file path=ppt/media/image4.tif>
</file>

<file path=ppt/media/image5.t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Shape 30"/>
          <p:cNvSpPr>
            <a:spLocks noGrp="1" noRot="1" noChangeAspect="1"/>
          </p:cNvSpPr>
          <p:nvPr>
            <p:ph type="sldImg"/>
          </p:nvPr>
        </p:nvSpPr>
        <p:spPr>
          <a:xfrm>
            <a:off x="1143000" y="685800"/>
            <a:ext cx="4572000" cy="3429000"/>
          </a:xfrm>
          <a:prstGeom prst="rect">
            <a:avLst/>
          </a:prstGeom>
        </p:spPr>
        <p:txBody>
          <a:bodyPr/>
          <a:lstStyle/>
          <a:p>
            <a:endParaRPr/>
          </a:p>
        </p:txBody>
      </p:sp>
      <p:sp>
        <p:nvSpPr>
          <p:cNvPr id="31" name="Shape 3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n-lt"/>
        <a:ea typeface="+mn-ea"/>
        <a:cs typeface="+mn-cs"/>
        <a:sym typeface="Calibri"/>
      </a:defRPr>
    </a:lvl1pPr>
    <a:lvl2pPr indent="228600" defTabSz="1828800" latinLnBrk="0">
      <a:defRPr sz="2400">
        <a:latin typeface="+mn-lt"/>
        <a:ea typeface="+mn-ea"/>
        <a:cs typeface="+mn-cs"/>
        <a:sym typeface="Calibri"/>
      </a:defRPr>
    </a:lvl2pPr>
    <a:lvl3pPr indent="457200" defTabSz="1828800" latinLnBrk="0">
      <a:defRPr sz="2400">
        <a:latin typeface="+mn-lt"/>
        <a:ea typeface="+mn-ea"/>
        <a:cs typeface="+mn-cs"/>
        <a:sym typeface="Calibri"/>
      </a:defRPr>
    </a:lvl3pPr>
    <a:lvl4pPr indent="685800" defTabSz="1828800" latinLnBrk="0">
      <a:defRPr sz="2400">
        <a:latin typeface="+mn-lt"/>
        <a:ea typeface="+mn-ea"/>
        <a:cs typeface="+mn-cs"/>
        <a:sym typeface="Calibri"/>
      </a:defRPr>
    </a:lvl4pPr>
    <a:lvl5pPr indent="914400" defTabSz="1828800" latinLnBrk="0">
      <a:defRPr sz="2400">
        <a:latin typeface="+mn-lt"/>
        <a:ea typeface="+mn-ea"/>
        <a:cs typeface="+mn-cs"/>
        <a:sym typeface="Calibri"/>
      </a:defRPr>
    </a:lvl5pPr>
    <a:lvl6pPr indent="1143000" defTabSz="1828800" latinLnBrk="0">
      <a:defRPr sz="2400">
        <a:latin typeface="+mn-lt"/>
        <a:ea typeface="+mn-ea"/>
        <a:cs typeface="+mn-cs"/>
        <a:sym typeface="Calibri"/>
      </a:defRPr>
    </a:lvl6pPr>
    <a:lvl7pPr indent="1371600" defTabSz="1828800" latinLnBrk="0">
      <a:defRPr sz="2400">
        <a:latin typeface="+mn-lt"/>
        <a:ea typeface="+mn-ea"/>
        <a:cs typeface="+mn-cs"/>
        <a:sym typeface="Calibri"/>
      </a:defRPr>
    </a:lvl7pPr>
    <a:lvl8pPr indent="1600200" defTabSz="1828800" latinLnBrk="0">
      <a:defRPr sz="2400">
        <a:latin typeface="+mn-lt"/>
        <a:ea typeface="+mn-ea"/>
        <a:cs typeface="+mn-cs"/>
        <a:sym typeface="Calibri"/>
      </a:defRPr>
    </a:lvl8pPr>
    <a:lvl9pPr indent="1828800" defTabSz="1828800" latinLnBrk="0">
      <a:defRPr sz="24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research.google/pubs/pub43438/"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hape 38"/>
          <p:cNvSpPr>
            <a:spLocks noGrp="1" noRot="1" noChangeAspect="1"/>
          </p:cNvSpPr>
          <p:nvPr>
            <p:ph type="sldImg"/>
          </p:nvPr>
        </p:nvSpPr>
        <p:spPr>
          <a:xfrm>
            <a:off x="381000" y="685800"/>
            <a:ext cx="6096000" cy="3429000"/>
          </a:xfrm>
          <a:prstGeom prst="rect">
            <a:avLst/>
          </a:prstGeom>
        </p:spPr>
        <p:txBody>
          <a:bodyPr/>
          <a:lstStyle/>
          <a:p>
            <a:endParaRPr/>
          </a:p>
        </p:txBody>
      </p:sp>
      <p:sp>
        <p:nvSpPr>
          <p:cNvPr id="39" name="Shape 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Real hardware is immensely complicated– it’s got all kinds of registers and locks and microprogramming, which you can learn about in a computer architecture course.  The “hardware layer” presents an abstraction of this underlying hardware, called the “instruction set architecture”.</a:t>
            </a:r>
          </a:p>
          <a:p>
            <a:endParaRPr lang="en-US" dirty="0"/>
          </a:p>
          <a:p>
            <a:r>
              <a:rPr lang="en-US" dirty="0"/>
              <a:t>The operating system presents another abstraction, typically consisting of the machine instructions (the ISA) plus a variety of system calls that operate at a higher level, such as input-output, memory management, etc.</a:t>
            </a:r>
          </a:p>
          <a:p>
            <a:endParaRPr lang="en-US" dirty="0"/>
          </a:p>
          <a:p>
            <a:r>
              <a:rPr lang="en-US" dirty="0"/>
              <a:t>If your app is compiled, it produces some native code from the ISA plus calls to its various dependencies.</a:t>
            </a:r>
          </a:p>
        </p:txBody>
      </p:sp>
    </p:spTree>
    <p:extLst>
      <p:ext uri="{BB962C8B-B14F-4D97-AF65-F5344CB8AC3E}">
        <p14:creationId xmlns:p14="http://schemas.microsoft.com/office/powerpoint/2010/main" val="24361074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might be multiple apps being run by the same user (as in Windows or iOS), or apps from different users, as in old-fashioned time-sharing systems.  This technology dates back to the 1960’s, if not before.</a:t>
            </a:r>
          </a:p>
        </p:txBody>
      </p:sp>
    </p:spTree>
    <p:extLst>
      <p:ext uri="{BB962C8B-B14F-4D97-AF65-F5344CB8AC3E}">
        <p14:creationId xmlns:p14="http://schemas.microsoft.com/office/powerpoint/2010/main" val="30289677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 “virtual machine manager” allows multiple operating systems &amp; their applications to share the same hardware.  You might have a windows OS and a Linux OS running on the same physical machine.  Virtual machines give stronger isolation guarantees than a traditional operating system offers:  two VMs will, for example, have two different sets of registers.</a:t>
            </a:r>
          </a:p>
          <a:p>
            <a:endParaRPr lang="en-US" dirty="0"/>
          </a:p>
          <a:p>
            <a:r>
              <a:rPr lang="en-US" dirty="0"/>
              <a:t>Note that a VMM is not an emulator; it just passes through ISA instructions when it can, and dispatches results of the physical machine instructions to the registers of the appropriate virtual machine.</a:t>
            </a:r>
          </a:p>
        </p:txBody>
      </p:sp>
    </p:spTree>
    <p:extLst>
      <p:ext uri="{BB962C8B-B14F-4D97-AF65-F5344CB8AC3E}">
        <p14:creationId xmlns:p14="http://schemas.microsoft.com/office/powerpoint/2010/main" val="11206410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381000" y="685800"/>
            <a:ext cx="6096000" cy="3429000"/>
          </a:xfrm>
          <a:prstGeom prst="rect">
            <a:avLst/>
          </a:prstGeom>
        </p:spPr>
        <p:txBody>
          <a:bodyPr/>
          <a:lstStyle/>
          <a:p>
            <a:endParaRPr/>
          </a:p>
        </p:txBody>
      </p:sp>
      <p:sp>
        <p:nvSpPr>
          <p:cNvPr id="121" name="Shape 121"/>
          <p:cNvSpPr>
            <a:spLocks noGrp="1"/>
          </p:cNvSpPr>
          <p:nvPr>
            <p:ph type="body" sz="quarter" idx="1"/>
          </p:nvPr>
        </p:nvSpPr>
        <p:spPr>
          <a:prstGeom prst="rect">
            <a:avLst/>
          </a:prstGeom>
        </p:spPr>
        <p:txBody>
          <a:bodyPr/>
          <a:lstStyle/>
          <a:p>
            <a:r>
              <a:rPr lang="en-US" dirty="0"/>
              <a:t>It is important to understand the significance of VMs in the development of cloud infrastructure.</a:t>
            </a:r>
          </a:p>
          <a:p>
            <a:r>
              <a:rPr lang="en-US" dirty="0"/>
              <a:t>“Multi-tenancy” is a key concept in cloud computing</a:t>
            </a:r>
          </a:p>
          <a:p>
            <a:r>
              <a:rPr lang="en-US" dirty="0"/>
              <a:t>While various </a:t>
            </a:r>
            <a:r>
              <a:rPr lang="en-US" b="1" dirty="0"/>
              <a:t>mainframe systems </a:t>
            </a:r>
            <a:r>
              <a:rPr lang="en-US" dirty="0"/>
              <a:t>have provided time-sharing (multiple users apps running on same platform), these systems often </a:t>
            </a:r>
            <a:r>
              <a:rPr lang="en-US" u="sng" dirty="0"/>
              <a:t>required specialized software development models</a:t>
            </a:r>
            <a:r>
              <a:rPr lang="en-US" dirty="0"/>
              <a:t>, and/or </a:t>
            </a:r>
            <a:r>
              <a:rPr lang="en-US" u="sng" dirty="0"/>
              <a:t>did not provide the same rigid isolation </a:t>
            </a:r>
            <a:r>
              <a:rPr lang="en-US" dirty="0"/>
              <a:t>that could be achieved by running those applications on separate physical machines.</a:t>
            </a:r>
          </a:p>
          <a:p>
            <a:endParaRPr lang="en-US" dirty="0"/>
          </a:p>
          <a:p>
            <a:r>
              <a:rPr lang="en-US" dirty="0"/>
              <a:t>VMs bring the </a:t>
            </a:r>
            <a:r>
              <a:rPr lang="en-US" b="1" dirty="0"/>
              <a:t>idea of “multi-tenancy” to commodity computing</a:t>
            </a:r>
            <a:r>
              <a:rPr lang="en-US" dirty="0"/>
              <a:t>. With VMs, we can have multiple customers share the same machine, oblivious to each other - each one running their own OS, and with their own guaranteed performance levels. (NB of course you could also over-provision if that was the goal…)</a:t>
            </a:r>
          </a:p>
          <a:p>
            <a:endParaRPr lang="en-US" dirty="0"/>
          </a:p>
          <a:p>
            <a:r>
              <a:rPr lang="en-US"/>
              <a:t>Asingle</a:t>
            </a:r>
            <a:r>
              <a:rPr lang="en-US" dirty="0"/>
              <a:t> server can now host multiple VMs, each of which might receive a different slice of the server’s resources.</a:t>
            </a:r>
          </a:p>
          <a:p>
            <a:endParaRPr lang="en-US" dirty="0"/>
          </a:p>
          <a:p>
            <a:r>
              <a:rPr lang="en-US" dirty="0"/>
              <a:t>Another significant improvement of VMs over deployment directly on physical machines is </a:t>
            </a:r>
            <a:r>
              <a:rPr lang="en-US" b="1" dirty="0"/>
              <a:t>resilience</a:t>
            </a:r>
            <a:r>
              <a:rPr lang="en-US" dirty="0"/>
              <a:t>: the entire application (and its OS!) are now fully decoupled from the physical machine, and the virtualization service could provide a “</a:t>
            </a:r>
            <a:r>
              <a:rPr lang="en-US" b="1" dirty="0"/>
              <a:t>live migration</a:t>
            </a:r>
            <a:r>
              <a:rPr lang="en-US" dirty="0"/>
              <a:t>” feature, moving VMs between physical machines without any noticeable service interruption. This is a core concept that is implemented by all cloud virtualization providers, and is important to ensure that our apps can remain oblivious to </a:t>
            </a:r>
            <a:r>
              <a:rPr lang="en-US" b="1" u="sng" dirty="0"/>
              <a:t>hardware failures</a:t>
            </a:r>
            <a:r>
              <a:rPr lang="en-US" dirty="0"/>
              <a:t>: </a:t>
            </a:r>
            <a:r>
              <a:rPr lang="en-US" b="1" i="1" u="sng" dirty="0"/>
              <a:t>if a component begins to fail, a VM can be migrated off of that physical machine</a:t>
            </a:r>
            <a:r>
              <a:rPr lang="en-US" dirty="0"/>
              <a:t>. If a physical machine fails entirely, the VM can be restarted from another (assuming that the VM image is not lost in the failure)</a:t>
            </a:r>
          </a:p>
          <a:p>
            <a:endParaRPr lang="en-US" dirty="0"/>
          </a:p>
          <a:p>
            <a:r>
              <a:rPr lang="en-US" dirty="0"/>
              <a:t>VMs are also significantly faster to provision than physical machines. It is common for VMs to be launched within minutes of a request, whereas a request to provision (or release) a physical machine might take significantly longer.</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a:spLocks noGrp="1" noRot="1" noChangeAspect="1"/>
          </p:cNvSpPr>
          <p:nvPr>
            <p:ph type="sldImg"/>
          </p:nvPr>
        </p:nvSpPr>
        <p:spPr>
          <a:xfrm>
            <a:off x="381000" y="685800"/>
            <a:ext cx="6096000" cy="3429000"/>
          </a:xfrm>
          <a:prstGeom prst="rect">
            <a:avLst/>
          </a:prstGeom>
        </p:spPr>
        <p:txBody>
          <a:bodyPr/>
          <a:lstStyle/>
          <a:p>
            <a:endParaRPr/>
          </a:p>
        </p:txBody>
      </p:sp>
      <p:sp>
        <p:nvSpPr>
          <p:cNvPr id="180" name="Shape 180"/>
          <p:cNvSpPr>
            <a:spLocks noGrp="1"/>
          </p:cNvSpPr>
          <p:nvPr>
            <p:ph type="body" sz="quarter" idx="1"/>
          </p:nvPr>
        </p:nvSpPr>
        <p:spPr>
          <a:prstGeom prst="rect">
            <a:avLst/>
          </a:prstGeom>
        </p:spPr>
        <p:txBody>
          <a:bodyPr/>
          <a:lstStyle/>
          <a:p>
            <a:r>
              <a:rPr lang="en-US" dirty="0"/>
              <a:t>(Read slide)</a:t>
            </a:r>
          </a:p>
          <a:p>
            <a:br>
              <a:rPr lang="en-US" dirty="0"/>
            </a:br>
            <a:r>
              <a:rPr lang="en-US" dirty="0"/>
              <a:t>This problem surfaced within </a:t>
            </a:r>
            <a:r>
              <a:rPr lang="en-US" b="1" dirty="0"/>
              <a:t>Google in the mid 2000’s</a:t>
            </a:r>
            <a:r>
              <a:rPr lang="en-US" dirty="0"/>
              <a:t>, resulting in the development of Linux control groups (</a:t>
            </a:r>
            <a:r>
              <a:rPr lang="en-US" dirty="0" err="1"/>
              <a:t>cgroups</a:t>
            </a:r>
            <a:r>
              <a:rPr lang="en-US" dirty="0"/>
              <a:t>), </a:t>
            </a:r>
            <a:r>
              <a:rPr lang="en-US" b="1" dirty="0"/>
              <a:t>containers, and docker</a:t>
            </a:r>
            <a:br>
              <a:rPr lang="en-US" b="1" dirty="0"/>
            </a:br>
            <a:endParaRPr lang="en-US" b="1" dirty="0"/>
          </a:p>
          <a:p>
            <a:endParaRPr lang="en-US" b="1"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Shape 238"/>
          <p:cNvSpPr>
            <a:spLocks noGrp="1" noRot="1" noChangeAspect="1"/>
          </p:cNvSpPr>
          <p:nvPr>
            <p:ph type="sldImg"/>
          </p:nvPr>
        </p:nvSpPr>
        <p:spPr>
          <a:xfrm>
            <a:off x="381000" y="685800"/>
            <a:ext cx="6096000" cy="3429000"/>
          </a:xfrm>
          <a:prstGeom prst="rect">
            <a:avLst/>
          </a:prstGeom>
        </p:spPr>
        <p:txBody>
          <a:bodyPr/>
          <a:lstStyle/>
          <a:p>
            <a:endParaRPr/>
          </a:p>
        </p:txBody>
      </p:sp>
      <p:sp>
        <p:nvSpPr>
          <p:cNvPr id="239" name="Shape 2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Kubernetes came out of Google, original internal system was called “Borg”. Automatic Deployment for multiple dockers. It allows you to declare a configuration file like this: “Give me …”. It will manage docker containers for these components on different machines. It could also share services between customers.</a:t>
            </a:r>
            <a:br>
              <a:rPr lang="en-US" dirty="0"/>
            </a:br>
            <a:endParaRPr lang="en-US" dirty="0"/>
          </a:p>
          <a:p>
            <a:pPr marL="0" marR="0" lvl="0" indent="0" defTabSz="457200" eaLnBrk="1" fontAlgn="auto" latinLnBrk="0" hangingPunct="1">
              <a:lnSpc>
                <a:spcPct val="117999"/>
              </a:lnSpc>
              <a:spcBef>
                <a:spcPts val="0"/>
              </a:spcBef>
              <a:spcAft>
                <a:spcPts val="0"/>
              </a:spcAft>
              <a:buClrTx/>
              <a:buSzTx/>
              <a:buFontTx/>
              <a:buNone/>
              <a:tabLst/>
              <a:defRPr/>
            </a:pPr>
            <a:r>
              <a:rPr lang="en-US" dirty="0"/>
              <a:t>Paper: </a:t>
            </a:r>
            <a:r>
              <a:rPr lang="en-US" b="1" dirty="0"/>
              <a:t>Large-scale cluster management at Google with Borg (2015)</a:t>
            </a:r>
            <a:br>
              <a:rPr lang="en-US" dirty="0"/>
            </a:br>
            <a:r>
              <a:rPr lang="en-US" u="sng" dirty="0">
                <a:hlinkClick r:id="rId3"/>
              </a:rPr>
              <a:t>https://research.google/pubs/pub43438/</a:t>
            </a:r>
          </a:p>
          <a:p>
            <a:pPr marL="0" marR="0" lvl="0" indent="0" defTabSz="457200" eaLnBrk="1" fontAlgn="auto" latinLnBrk="0" hangingPunct="1">
              <a:lnSpc>
                <a:spcPct val="117999"/>
              </a:lnSpc>
              <a:spcBef>
                <a:spcPts val="0"/>
              </a:spcBef>
              <a:spcAft>
                <a:spcPts val="0"/>
              </a:spcAft>
              <a:buClrTx/>
              <a:buSzTx/>
              <a:buFontTx/>
              <a:buNone/>
              <a:tabLst/>
              <a:defRPr/>
            </a:pPr>
            <a:endParaRPr 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217284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807958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7547204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We’re now on the path of having the vendor manage more and more of the infrastructure your software needs.</a:t>
            </a:r>
          </a:p>
          <a:p>
            <a:r>
              <a:rPr lang="en-US" dirty="0"/>
              <a:t>The next logical step is for the vendor to supply some or all of your middleware.</a:t>
            </a:r>
          </a:p>
          <a:p>
            <a:endParaRPr lang="en-US" dirty="0"/>
          </a:p>
          <a:p>
            <a:r>
              <a:rPr dirty="0"/>
              <a:t>&lt;read slide&gt;</a:t>
            </a:r>
            <a:endParaRPr lang="en-US" dirty="0"/>
          </a:p>
          <a:p>
            <a:endParaRPr lang="en-US" dirty="0"/>
          </a:p>
          <a:p>
            <a:r>
              <a:rPr lang="en-US" dirty="0"/>
              <a:t>Middleware is fussy:  writing it requires expertise that your team may not have.  A vendor can probably do it better than you can.   And middleware can be shared across apps and clients , making it even more economical for a vendor to supply it.</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noRot="1" noChangeAspect="1"/>
          </p:cNvSpPr>
          <p:nvPr>
            <p:ph type="sldImg"/>
          </p:nvPr>
        </p:nvSpPr>
        <p:spPr>
          <a:xfrm>
            <a:off x="381000" y="685800"/>
            <a:ext cx="6096000" cy="3429000"/>
          </a:xfrm>
          <a:prstGeom prst="rect">
            <a:avLst/>
          </a:prstGeom>
        </p:spPr>
        <p:txBody>
          <a:bodyPr/>
          <a:lstStyle/>
          <a:p>
            <a:endParaRPr/>
          </a:p>
        </p:txBody>
      </p:sp>
      <p:sp>
        <p:nvSpPr>
          <p:cNvPr id="45" name="Shape 45"/>
          <p:cNvSpPr>
            <a:spLocks noGrp="1"/>
          </p:cNvSpPr>
          <p:nvPr>
            <p:ph type="body" sz="quarter" idx="1"/>
          </p:nvPr>
        </p:nvSpPr>
        <p:spPr>
          <a:prstGeom prst="rect">
            <a:avLst/>
          </a:prstGeom>
        </p:spPr>
        <p:txBody>
          <a:bodyPr/>
          <a:lstStyle/>
          <a:p>
            <a:r>
              <a:rPr lang="en-US" dirty="0"/>
              <a:t>* What software to run? -&gt; Do we also need to have a </a:t>
            </a:r>
            <a:r>
              <a:rPr lang="en-US" b="1" dirty="0"/>
              <a:t>database server, cache</a:t>
            </a:r>
            <a:r>
              <a:rPr lang="en-US" dirty="0"/>
              <a:t>, or similar additional software that is not our app code itself, but some sort of “middleware”?</a:t>
            </a:r>
          </a:p>
          <a:p>
            <a:pPr marL="220578" indent="-220578">
              <a:buSzPct val="100000"/>
              <a:buChar char="*"/>
            </a:pPr>
            <a:r>
              <a:rPr lang="en-US" dirty="0"/>
              <a:t>Where does this server come from? -&gt; Do we have to </a:t>
            </a:r>
            <a:r>
              <a:rPr lang="en-US" b="1" dirty="0"/>
              <a:t>buy </a:t>
            </a:r>
            <a:r>
              <a:rPr lang="en-US" dirty="0"/>
              <a:t>it? Are we </a:t>
            </a:r>
            <a:r>
              <a:rPr lang="en-US" b="1" dirty="0"/>
              <a:t>borrowing</a:t>
            </a:r>
            <a:r>
              <a:rPr lang="en-US" dirty="0"/>
              <a:t> it?</a:t>
            </a:r>
          </a:p>
          <a:p>
            <a:pPr marL="220578" indent="-220578">
              <a:buSzPct val="100000"/>
              <a:buChar char="*"/>
            </a:pPr>
            <a:r>
              <a:rPr lang="en-US" dirty="0"/>
              <a:t>Who else gets to use the server? -&gt; Is this a “</a:t>
            </a:r>
            <a:r>
              <a:rPr lang="en-US" b="1" dirty="0"/>
              <a:t>multi-tenant</a:t>
            </a:r>
            <a:r>
              <a:rPr lang="en-US" dirty="0"/>
              <a:t>” machine, where other users also have code running on it? Or just us?</a:t>
            </a:r>
          </a:p>
          <a:p>
            <a:pPr marL="220578" indent="-220578">
              <a:buSzPct val="100000"/>
              <a:buChar char="*"/>
            </a:pPr>
            <a:r>
              <a:rPr lang="en-US" dirty="0"/>
              <a:t>Who </a:t>
            </a:r>
            <a:r>
              <a:rPr lang="en-US" b="1" dirty="0"/>
              <a:t>maintains </a:t>
            </a:r>
            <a:r>
              <a:rPr lang="en-US" dirty="0"/>
              <a:t>the server and software? -&gt; Range from physical issues (power, cooling for machine, replacing broken components) to operating system (who </a:t>
            </a:r>
            <a:r>
              <a:rPr lang="en-US" b="1" dirty="0"/>
              <a:t>updates</a:t>
            </a:r>
            <a:r>
              <a:rPr lang="en-US" dirty="0"/>
              <a:t> the operating system…) and maintenance of any of this middleware that we need (e.g. database)</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Shape 328"/>
          <p:cNvSpPr>
            <a:spLocks noGrp="1" noRot="1" noChangeAspect="1"/>
          </p:cNvSpPr>
          <p:nvPr>
            <p:ph type="sldImg"/>
          </p:nvPr>
        </p:nvSpPr>
        <p:spPr>
          <a:xfrm>
            <a:off x="381000" y="685800"/>
            <a:ext cx="6096000" cy="3429000"/>
          </a:xfrm>
          <a:prstGeom prst="rect">
            <a:avLst/>
          </a:prstGeom>
        </p:spPr>
        <p:txBody>
          <a:bodyPr/>
          <a:lstStyle/>
          <a:p>
            <a:endParaRPr/>
          </a:p>
        </p:txBody>
      </p:sp>
      <p:sp>
        <p:nvSpPr>
          <p:cNvPr id="329" name="Shape 3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&lt;read slide&gt;</a:t>
            </a:r>
            <a:endParaRPr lang="en-US" dirty="0"/>
          </a:p>
          <a:p>
            <a:endParaRPr lang="en-US" dirty="0"/>
          </a:p>
          <a:p>
            <a:r>
              <a:rPr lang="en-US" dirty="0"/>
              <a:t>Notice that in this diagram all the client supplies is the app; the vendor provides all the other layers.</a:t>
            </a: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Shape 352"/>
          <p:cNvSpPr>
            <a:spLocks noGrp="1" noRot="1" noChangeAspect="1"/>
          </p:cNvSpPr>
          <p:nvPr>
            <p:ph type="sldImg"/>
          </p:nvPr>
        </p:nvSpPr>
        <p:spPr>
          <a:xfrm>
            <a:off x="381000" y="685800"/>
            <a:ext cx="6096000" cy="3429000"/>
          </a:xfrm>
          <a:prstGeom prst="rect">
            <a:avLst/>
          </a:prstGeom>
        </p:spPr>
        <p:txBody>
          <a:bodyPr/>
          <a:lstStyle/>
          <a:p>
            <a:endParaRPr/>
          </a:p>
        </p:txBody>
      </p:sp>
      <p:sp>
        <p:nvSpPr>
          <p:cNvPr id="353" name="Shape 353"/>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Heroku is a platform-as-a-service specialized for web apps.</a:t>
            </a:r>
          </a:p>
          <a:p>
            <a:pPr defTabSz="457200">
              <a:lnSpc>
                <a:spcPct val="117999"/>
              </a:lnSpc>
              <a:defRPr sz="2200">
                <a:latin typeface="Helvetica Neue"/>
                <a:ea typeface="Helvetica Neue"/>
                <a:cs typeface="Helvetica Neue"/>
                <a:sym typeface="Helvetica Neue"/>
              </a:defRPr>
            </a:pPr>
            <a:r>
              <a:rPr dirty="0"/>
              <a:t>(Read slide)</a:t>
            </a:r>
          </a:p>
          <a:p>
            <a:pPr defTabSz="457200">
              <a:lnSpc>
                <a:spcPct val="117999"/>
              </a:lnSpc>
              <a:defRPr sz="2200">
                <a:latin typeface="Helvetica Neue"/>
                <a:ea typeface="Helvetica Neue"/>
                <a:cs typeface="Helvetica Neue"/>
                <a:sym typeface="Helvetica Neue"/>
              </a:defRPr>
            </a:pPr>
            <a:r>
              <a:rPr dirty="0"/>
              <a:t>What is neat about Heroku’s platform is that they share the load balancing work among so many clients that the cost of the load balancer is basically free. All requests go through the load balancer. As a result, the platform can turn off your app when it’s idle, and turn it back on if it gets a request that it needs to satisfy. </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noRot="1" noChangeAspect="1"/>
          </p:cNvSpPr>
          <p:nvPr>
            <p:ph type="sldImg"/>
          </p:nvPr>
        </p:nvSpPr>
        <p:spPr>
          <a:xfrm>
            <a:off x="381000" y="685800"/>
            <a:ext cx="6096000" cy="3429000"/>
          </a:xfrm>
          <a:prstGeom prst="rect">
            <a:avLst/>
          </a:prstGeom>
        </p:spPr>
        <p:txBody>
          <a:bodyPr/>
          <a:lstStyle/>
          <a:p>
            <a:endParaRPr/>
          </a:p>
        </p:txBody>
      </p:sp>
      <p:sp>
        <p:nvSpPr>
          <p:cNvPr id="412" name="Shape 412"/>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 name="Shape 496"/>
          <p:cNvSpPr>
            <a:spLocks noGrp="1" noRot="1" noChangeAspect="1"/>
          </p:cNvSpPr>
          <p:nvPr>
            <p:ph type="sldImg"/>
          </p:nvPr>
        </p:nvSpPr>
        <p:spPr>
          <a:xfrm>
            <a:off x="381000" y="685800"/>
            <a:ext cx="6096000" cy="3429000"/>
          </a:xfrm>
          <a:prstGeom prst="rect">
            <a:avLst/>
          </a:prstGeom>
        </p:spPr>
        <p:txBody>
          <a:bodyPr/>
          <a:lstStyle/>
          <a:p>
            <a:endParaRPr/>
          </a:p>
        </p:txBody>
      </p:sp>
      <p:sp>
        <p:nvSpPr>
          <p:cNvPr id="497" name="Shape 497"/>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As we have seen, there is a wide spectrum between traditional, on-premises computing, infrastructure as a service, platform as a service, and software as a service options. </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 name="Shape 501"/>
          <p:cNvSpPr>
            <a:spLocks noGrp="1" noRot="1" noChangeAspect="1"/>
          </p:cNvSpPr>
          <p:nvPr>
            <p:ph type="sldImg"/>
          </p:nvPr>
        </p:nvSpPr>
        <p:spPr>
          <a:xfrm>
            <a:off x="381000" y="685800"/>
            <a:ext cx="6096000" cy="3429000"/>
          </a:xfrm>
          <a:prstGeom prst="rect">
            <a:avLst/>
          </a:prstGeom>
        </p:spPr>
        <p:txBody>
          <a:bodyPr/>
          <a:lstStyle/>
          <a:p>
            <a:endParaRPr/>
          </a:p>
        </p:txBody>
      </p:sp>
      <p:sp>
        <p:nvSpPr>
          <p:cNvPr id="502" name="Shape 502"/>
          <p:cNvSpPr>
            <a:spLocks noGrp="1"/>
          </p:cNvSpPr>
          <p:nvPr>
            <p:ph type="body" sz="quarter" idx="1"/>
          </p:nvPr>
        </p:nvSpPr>
        <p:spPr>
          <a:prstGeom prst="rect">
            <a:avLst/>
          </a:prstGeom>
        </p:spPr>
        <p:txBody>
          <a:bodyPr/>
          <a:lstStyle/>
          <a:p>
            <a:r>
              <a:rPr lang="en-US" dirty="0"/>
              <a:t>Cloud infrastructure makes sense when you expect the need to be able to scale up and down, and where the amount that you need to scale by is larger than your normal capacity needed.</a:t>
            </a:r>
          </a:p>
          <a:p>
            <a:br>
              <a:rPr lang="en-US" dirty="0"/>
            </a:br>
            <a:r>
              <a:rPr lang="en-US" dirty="0"/>
              <a:t>For example: imagine that we are building a system that needs to be able to scale up in resources to go up to using 300 VMs, each with 4 CPUs and 16 GB RAM.</a:t>
            </a:r>
          </a:p>
          <a:p>
            <a:br>
              <a:rPr lang="en-US" dirty="0"/>
            </a:br>
            <a:r>
              <a:rPr lang="en-US" dirty="0"/>
              <a:t>(Click) If we are buying hardware ourselves for this, we might buy something like these Dell PowerEdge servers, each with 128 cores and 512GB RAM, giving us enough capacity to scale up to 300 VMs (plus some extra CPUs + RAM for managing this whole cluster). In July 2021 this cost $162,104.</a:t>
            </a:r>
          </a:p>
          <a:p>
            <a:endParaRPr lang="en-US" dirty="0"/>
          </a:p>
          <a:p>
            <a:r>
              <a:rPr lang="en-US" dirty="0"/>
              <a:t>What would this cost for a year if we went to Amazon? (Click) We could get virtual machines at $0.121/hour. If our baseline infrastructure requirement was just to have 10 VMs for the year, and we projected that only at peak loads we would need to scale up (to say, another 290 VMs for 1 month), the total cost at the end of the year would be $36,215.30. We would definitely save some cash compared to the self-hosted option (plus the hassle of procuring and managing that cluster).</a:t>
            </a:r>
          </a:p>
          <a:p>
            <a:endParaRPr lang="en-US" dirty="0"/>
          </a:p>
          <a:p>
            <a:r>
              <a:rPr lang="en-US" dirty="0"/>
              <a:t>But: what if we needed all 300 VMs for the entire year? Using EC2 this would cost $317,988 - nearly twice the cost of the self-managed option (and it’s just for one year!  Once you buy the servers they will last for hopefully quite a few years!). </a:t>
            </a:r>
          </a:p>
          <a:p>
            <a:endParaRPr lang="en-US" dirty="0"/>
          </a:p>
          <a:p>
            <a:r>
              <a:rPr lang="en-US" dirty="0"/>
              <a:t>Self-managing a cluster like this requires a place to put them, power, and cooling - plus the administration of the software. (this dell cluster draws up to 90 amps of power, which is roughly half of the power that typically service as a house).</a:t>
            </a:r>
          </a:p>
          <a:p>
            <a:endParaRPr lang="en-US" dirty="0"/>
          </a:p>
          <a:p>
            <a:r>
              <a:rPr lang="en-US" dirty="0"/>
              <a:t>(The EC2 pricing was taken on Oct 16, 2022. The pricing includes the discount that you would receive for guaranteeing a year of compute time per-VM.</a:t>
            </a:r>
          </a:p>
          <a:p>
            <a:br>
              <a:rPr lang="en-US" dirty="0"/>
            </a:br>
            <a:r>
              <a:rPr lang="en-US" dirty="0"/>
              <a:t>Dell pricing from July 2021, includes enterprise discount for Northeastern</a:t>
            </a:r>
          </a:p>
          <a:p>
            <a:endParaRPr lang="en-US" dirty="0"/>
          </a:p>
          <a:p>
            <a:r>
              <a:rPr lang="en-US" dirty="0"/>
              <a:t>The astute reader will note that amazon gives you 4 “vCPUs” which means 2 physical CPU cores, each of which are hyper threaded. The 7 x 128c option gives you a few extra cores to spare)</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Shape 506"/>
          <p:cNvSpPr>
            <a:spLocks noGrp="1" noRot="1" noChangeAspect="1"/>
          </p:cNvSpPr>
          <p:nvPr>
            <p:ph type="sldImg"/>
          </p:nvPr>
        </p:nvSpPr>
        <p:spPr>
          <a:xfrm>
            <a:off x="381000" y="685800"/>
            <a:ext cx="6096000" cy="3429000"/>
          </a:xfrm>
          <a:prstGeom prst="rect">
            <a:avLst/>
          </a:prstGeom>
        </p:spPr>
        <p:txBody>
          <a:bodyPr/>
          <a:lstStyle/>
          <a:p>
            <a:endParaRPr/>
          </a:p>
        </p:txBody>
      </p:sp>
      <p:sp>
        <p:nvSpPr>
          <p:cNvPr id="507" name="Shape 507"/>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As we saw on the last slide, public clouds may not be the most cost-effective option when a workload has a high baseline resource requirement - like needing to have 300 x 4 core VMs running all of the time.</a:t>
            </a:r>
          </a:p>
          <a:p>
            <a:pPr defTabSz="457200">
              <a:lnSpc>
                <a:spcPct val="117999"/>
              </a:lnSpc>
              <a:defRPr sz="2200">
                <a:latin typeface="Helvetica Neue"/>
                <a:ea typeface="Helvetica Neue"/>
                <a:cs typeface="Helvetica Neue"/>
                <a:sym typeface="Helvetica Neue"/>
              </a:defRPr>
            </a:pPr>
            <a:r>
              <a:t>(Read slide)</a:t>
            </a:r>
          </a:p>
          <a:p>
            <a:pPr defTabSz="457200">
              <a:lnSpc>
                <a:spcPct val="117999"/>
              </a:lnSpc>
              <a:defRPr sz="2200">
                <a:latin typeface="Helvetica Neue"/>
                <a:ea typeface="Helvetica Neue"/>
                <a:cs typeface="Helvetica Neue"/>
                <a:sym typeface="Helvetica Neue"/>
              </a:defRPr>
            </a:pPr>
            <a:r>
              <a:t>A “hybrid” cloud option could prefer to consume resources from our on-premises resource, only “bursting” to use public cloud services when the private cloud reaches a capacity threshold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r>
              <a:rPr lang="en-US" dirty="0"/>
              <a:t>(Read slide)</a:t>
            </a:r>
          </a:p>
          <a:p>
            <a:r>
              <a:rPr lang="en-US" dirty="0"/>
              <a:t>Examples of why we need these things:</a:t>
            </a:r>
          </a:p>
          <a:p>
            <a:pPr marL="220578" indent="-220578">
              <a:buSzPct val="100000"/>
              <a:buChar char="*"/>
            </a:pPr>
            <a:r>
              <a:rPr lang="en-US" dirty="0"/>
              <a:t>content delivery networks (CDNs) are helpful because they are very plentiful, but “dumb” caches. “Edge” means that they are located near customers, all around the world (the “edge” of the cloud). CDNs are really good for </a:t>
            </a:r>
            <a:r>
              <a:rPr lang="en-US" b="1" dirty="0"/>
              <a:t>managing high volumes of load</a:t>
            </a:r>
            <a:r>
              <a:rPr lang="en-US" dirty="0"/>
              <a:t> because the load is amortized across all of the CDN’s clients. A 100x influx in traffic for our app might be a lot, but on the scale of what </a:t>
            </a:r>
            <a:r>
              <a:rPr lang="en-US" dirty="0" err="1"/>
              <a:t>CloudFlare</a:t>
            </a:r>
            <a:r>
              <a:rPr lang="en-US" dirty="0"/>
              <a:t> or Akamai handle all day long, it’s a drop in the bucket. Hence, these systems are also effective for protection against “</a:t>
            </a:r>
            <a:r>
              <a:rPr lang="en-US" b="1" dirty="0"/>
              <a:t>denial of service” (DoS) attacks</a:t>
            </a:r>
            <a:r>
              <a:rPr lang="en-US" dirty="0"/>
              <a:t>. Before cloud flare existed to provide basically a free CDN to anyone who wants it, it was not very difficult to force a web app to stop working by overwhelming it with traffic.</a:t>
            </a:r>
          </a:p>
          <a:p>
            <a:pPr marL="220578" indent="-220578">
              <a:buSzPct val="100000"/>
              <a:buChar char="*"/>
            </a:pPr>
            <a:r>
              <a:rPr lang="en-US" dirty="0"/>
              <a:t>Web servers are the “edge” of our app, and </a:t>
            </a:r>
            <a:r>
              <a:rPr lang="en-US" b="1" dirty="0"/>
              <a:t>receive HTTP(s) traffic, forwarding it on to our application</a:t>
            </a:r>
            <a:r>
              <a:rPr lang="en-US" dirty="0"/>
              <a:t>, and also possibly interacting with some </a:t>
            </a:r>
            <a:r>
              <a:rPr lang="en-US" dirty="0" err="1"/>
              <a:t>misc</a:t>
            </a:r>
            <a:r>
              <a:rPr lang="en-US" dirty="0"/>
              <a:t> services</a:t>
            </a:r>
          </a:p>
          <a:p>
            <a:pPr marL="220578" indent="-220578">
              <a:buSzPct val="100000"/>
              <a:buChar char="*"/>
            </a:pPr>
            <a:r>
              <a:rPr lang="en-US" dirty="0"/>
              <a:t>App servers are running our actual application. For example, our transcript server API. We might want to have </a:t>
            </a:r>
            <a:r>
              <a:rPr lang="en-US" b="1" dirty="0"/>
              <a:t>multiple app servers </a:t>
            </a:r>
            <a:r>
              <a:rPr lang="en-US" dirty="0"/>
              <a:t>(for scalability), so the web server in front provides an opportunity for load balancing across them</a:t>
            </a:r>
          </a:p>
          <a:p>
            <a:pPr marL="220578" indent="-220578">
              <a:buSzPct val="100000"/>
              <a:buChar char="*"/>
            </a:pPr>
            <a:r>
              <a:rPr lang="en-US" dirty="0" err="1"/>
              <a:t>Misc</a:t>
            </a:r>
            <a:r>
              <a:rPr lang="en-US" dirty="0"/>
              <a:t> services could include things like </a:t>
            </a:r>
            <a:r>
              <a:rPr lang="en-US" b="1" dirty="0"/>
              <a:t>logging, monitoring, and even an application firewall </a:t>
            </a:r>
            <a:r>
              <a:rPr lang="en-US" dirty="0"/>
              <a:t>(e.g. some kind of anomaly detection system that identifies potentially malicious behavior and prevents it from reaching our app)</a:t>
            </a:r>
          </a:p>
          <a:p>
            <a:pPr marL="220578" indent="-220578">
              <a:buSzPct val="100000"/>
              <a:buChar char="*"/>
            </a:pPr>
            <a:r>
              <a:rPr lang="en-US" b="1" dirty="0"/>
              <a:t>Database servers </a:t>
            </a:r>
            <a:r>
              <a:rPr lang="en-US" dirty="0"/>
              <a:t>are where we store the persistent data…</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How do we share the resources among the different clients?</a:t>
            </a:r>
            <a:endParaRPr dirty="0"/>
          </a:p>
        </p:txBody>
      </p:sp>
    </p:spTree>
    <p:extLst>
      <p:ext uri="{BB962C8B-B14F-4D97-AF65-F5344CB8AC3E}">
        <p14:creationId xmlns:p14="http://schemas.microsoft.com/office/powerpoint/2010/main" val="131801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Shape 90"/>
          <p:cNvSpPr>
            <a:spLocks noGrp="1" noRot="1" noChangeAspect="1"/>
          </p:cNvSpPr>
          <p:nvPr>
            <p:ph type="sldImg"/>
          </p:nvPr>
        </p:nvSpPr>
        <p:spPr>
          <a:xfrm>
            <a:off x="381000" y="685800"/>
            <a:ext cx="6096000" cy="3429000"/>
          </a:xfrm>
          <a:prstGeom prst="rect">
            <a:avLst/>
          </a:prstGeom>
        </p:spPr>
        <p:txBody>
          <a:bodyPr/>
          <a:lstStyle/>
          <a:p>
            <a:endParaRPr/>
          </a:p>
        </p:txBody>
      </p:sp>
      <p:sp>
        <p:nvSpPr>
          <p:cNvPr id="91" name="Shape 91"/>
          <p:cNvSpPr>
            <a:spLocks noGrp="1"/>
          </p:cNvSpPr>
          <p:nvPr>
            <p:ph type="body" sz="quarter" idx="1"/>
          </p:nvPr>
        </p:nvSpPr>
        <p:spPr>
          <a:prstGeom prst="rect">
            <a:avLst/>
          </a:prstGeom>
        </p:spPr>
        <p:txBody>
          <a:bodyPr/>
          <a:lstStyle/>
          <a:p>
            <a:r>
              <a:rPr lang="en-US" dirty="0"/>
              <a:t>So, if we look deeper into that application, we might see that our application actually runs on a </a:t>
            </a:r>
            <a:r>
              <a:rPr lang="en-US" b="1" dirty="0"/>
              <a:t>tall “stack” of different physical and logical components</a:t>
            </a:r>
            <a:r>
              <a:rPr lang="en-US" dirty="0"/>
              <a:t>. Managing this all can be a full-time job for a small team!</a:t>
            </a:r>
          </a:p>
          <a:p>
            <a:br>
              <a:rPr lang="en-US" dirty="0"/>
            </a:br>
            <a:r>
              <a:rPr lang="en-US" dirty="0"/>
              <a:t>Traditionally, this whole stack is self-managed, but there are many different infrastructure options available to us that vary the degree to which an </a:t>
            </a:r>
            <a:r>
              <a:rPr lang="en-US" b="1" dirty="0"/>
              <a:t>infrastructure provider manages them for us.</a:t>
            </a:r>
          </a:p>
          <a:p>
            <a:br>
              <a:rPr lang="en-US" dirty="0"/>
            </a:br>
            <a:r>
              <a:rPr lang="en-US" dirty="0"/>
              <a:t>The figure on the right shows the components that might make up our “stack”, and one example of what a cloud provider might provide in a model called “platform as a service.”</a:t>
            </a:r>
          </a:p>
          <a:p>
            <a:endParaRPr lang="en-US" dirty="0"/>
          </a:p>
          <a:p>
            <a:r>
              <a:rPr lang="en-US" dirty="0"/>
              <a:t>In a platform as a service model, the *only* thing that we provide is our application (e.g. a </a:t>
            </a:r>
            <a:r>
              <a:rPr lang="en-US" dirty="0" err="1"/>
              <a:t>nodeJS</a:t>
            </a:r>
            <a:r>
              <a:rPr lang="en-US" dirty="0"/>
              <a:t> app), and are not involved in the deployment or configuration of the “middleware” (like the load balancer, logging, monitoring, firewall, </a:t>
            </a:r>
            <a:r>
              <a:rPr lang="en-US" dirty="0" err="1"/>
              <a:t>etc</a:t>
            </a:r>
            <a:r>
              <a:rPr lang="en-US" dirty="0"/>
              <a:t>).</a:t>
            </a:r>
          </a:p>
          <a:p>
            <a:r>
              <a:rPr lang="en-US" dirty="0"/>
              <a:t>From the bottom up, the PaaS provider will manage:</a:t>
            </a:r>
          </a:p>
          <a:p>
            <a:pPr marL="220578" indent="-220578">
              <a:buSzPct val="100000"/>
              <a:buChar char="*"/>
            </a:pPr>
            <a:r>
              <a:rPr lang="en-US" dirty="0"/>
              <a:t>Physical data center (need to provide power and cooling; physical security)</a:t>
            </a:r>
          </a:p>
          <a:p>
            <a:pPr marL="220578" indent="-220578">
              <a:buSzPct val="100000"/>
              <a:buChar char="*"/>
            </a:pPr>
            <a:r>
              <a:rPr lang="en-US" dirty="0"/>
              <a:t>Network (connectivity between our servers and to the outside world)</a:t>
            </a:r>
          </a:p>
          <a:p>
            <a:pPr marL="220578" indent="-220578">
              <a:buSzPct val="100000"/>
              <a:buChar char="*"/>
            </a:pPr>
            <a:r>
              <a:rPr lang="en-US" dirty="0"/>
              <a:t>Storage (application might have larger storage requirements than what fits on a single server, or might require shared storage)</a:t>
            </a:r>
          </a:p>
          <a:p>
            <a:pPr marL="220578" indent="-220578">
              <a:buSzPct val="100000"/>
              <a:buChar char="*"/>
            </a:pPr>
            <a:r>
              <a:rPr lang="en-US" dirty="0"/>
              <a:t>Physical server (the “bare metal” machine, with CPUs and RAM)</a:t>
            </a:r>
          </a:p>
          <a:p>
            <a:pPr marL="220578" indent="-220578">
              <a:buSzPct val="100000"/>
              <a:buChar char="*"/>
            </a:pPr>
            <a:r>
              <a:rPr lang="en-US" dirty="0"/>
              <a:t>Virtualization (might be running on a slice of that physical machine)</a:t>
            </a:r>
          </a:p>
          <a:p>
            <a:pPr marL="220578" indent="-220578">
              <a:buSzPct val="100000"/>
              <a:buChar char="*"/>
            </a:pPr>
            <a:r>
              <a:rPr lang="en-US" dirty="0"/>
              <a:t>Operating system (in a PaaS model, the vendor even manages the OS, so we don’t have to think about having or needing one)</a:t>
            </a:r>
          </a:p>
          <a:p>
            <a:pPr marL="220578" indent="-220578">
              <a:buSzPct val="100000"/>
              <a:buChar char="*"/>
            </a:pPr>
            <a:r>
              <a:rPr lang="en-US" dirty="0"/>
              <a:t>Middleware (something that interfaces with our application, beyond the operating system. An example is a load balancer for web traffic, or Kubernetes for orchestrating containers)</a:t>
            </a:r>
          </a:p>
          <a:p>
            <a:pPr marL="220578" indent="-220578">
              <a:buSzPct val="100000"/>
              <a:buChar char="*"/>
            </a:pPr>
            <a:r>
              <a:rPr lang="en-US" dirty="0"/>
              <a:t>Application (us…)</a:t>
            </a:r>
          </a:p>
          <a:p>
            <a:endParaRPr lang="en-US" dirty="0"/>
          </a:p>
          <a:p>
            <a:r>
              <a:rPr lang="en-US" dirty="0"/>
              <a:t>In today’s lecture, we will discuss the different abstractions that cloud providers offer us for deployment, and the tradeoffs of those abstractions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Shape 97"/>
          <p:cNvSpPr>
            <a:spLocks noGrp="1" noRot="1" noChangeAspect="1"/>
          </p:cNvSpPr>
          <p:nvPr>
            <p:ph type="sldImg"/>
          </p:nvPr>
        </p:nvSpPr>
        <p:spPr>
          <a:xfrm>
            <a:off x="381000" y="685800"/>
            <a:ext cx="6096000" cy="3429000"/>
          </a:xfrm>
          <a:prstGeom prst="rect">
            <a:avLst/>
          </a:prstGeom>
        </p:spPr>
        <p:txBody>
          <a:bodyPr/>
          <a:lstStyle/>
          <a:p>
            <a:endParaRPr/>
          </a:p>
        </p:txBody>
      </p:sp>
      <p:sp>
        <p:nvSpPr>
          <p:cNvPr id="98" name="Shape 98"/>
          <p:cNvSpPr>
            <a:spLocks noGrp="1"/>
          </p:cNvSpPr>
          <p:nvPr>
            <p:ph type="body" sz="quarter" idx="1"/>
          </p:nvPr>
        </p:nvSpPr>
        <p:spPr>
          <a:prstGeom prst="rect">
            <a:avLst/>
          </a:prstGeom>
        </p:spPr>
        <p:txBody>
          <a:bodyPr/>
          <a:lstStyle/>
          <a:p>
            <a:r>
              <a:rPr lang="en-US" dirty="0"/>
              <a:t>Before getting into the patterns of how to use cloud infrastructure, we should discuss some of the core concepts that are provided by all cloud platforms.</a:t>
            </a:r>
          </a:p>
          <a:p>
            <a:endParaRPr lang="en-US" dirty="0"/>
          </a:p>
          <a:p>
            <a:r>
              <a:rPr lang="en-US" dirty="0"/>
              <a:t>One of the core concepts of cloud computing is that infrastructure is concentrated, allowing </a:t>
            </a:r>
            <a:r>
              <a:rPr lang="en-US" b="1" dirty="0"/>
              <a:t>vendors operating the infrastructure to achieve economies of scale. </a:t>
            </a:r>
            <a:r>
              <a:rPr lang="en-US" dirty="0"/>
              <a:t>This scale could </a:t>
            </a:r>
            <a:r>
              <a:rPr lang="en-US" b="1" u="sng" dirty="0">
                <a:solidFill>
                  <a:srgbClr val="FF0000"/>
                </a:solidFill>
              </a:rPr>
              <a:t>happen at any of the tiers on the diagram</a:t>
            </a:r>
            <a:r>
              <a:rPr lang="en-US" dirty="0"/>
              <a:t> on the right.</a:t>
            </a:r>
          </a:p>
          <a:p>
            <a:r>
              <a:rPr lang="en-US" dirty="0"/>
              <a:t>For example (read slide)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Shape 102"/>
          <p:cNvSpPr>
            <a:spLocks noGrp="1" noRot="1" noChangeAspect="1"/>
          </p:cNvSpPr>
          <p:nvPr>
            <p:ph type="sldImg"/>
          </p:nvPr>
        </p:nvSpPr>
        <p:spPr>
          <a:xfrm>
            <a:off x="381000" y="685800"/>
            <a:ext cx="6096000" cy="3429000"/>
          </a:xfrm>
          <a:prstGeom prst="rect">
            <a:avLst/>
          </a:prstGeom>
        </p:spPr>
        <p:txBody>
          <a:bodyPr/>
          <a:lstStyle/>
          <a:p>
            <a:endParaRPr/>
          </a:p>
        </p:txBody>
      </p:sp>
      <p:sp>
        <p:nvSpPr>
          <p:cNvPr id="103" name="Shape 103"/>
          <p:cNvSpPr>
            <a:spLocks noGrp="1"/>
          </p:cNvSpPr>
          <p:nvPr>
            <p:ph type="body" sz="quarter" idx="1"/>
          </p:nvPr>
        </p:nvSpPr>
        <p:spPr>
          <a:prstGeom prst="rect">
            <a:avLst/>
          </a:prstGeom>
        </p:spPr>
        <p:txBody>
          <a:bodyPr/>
          <a:lstStyle/>
          <a:p>
            <a:r>
              <a:rPr lang="en-US" dirty="0"/>
              <a:t>Let’s contrast the traditional and cloud computing!</a:t>
            </a:r>
          </a:p>
          <a:p>
            <a:r>
              <a:rPr lang="en-US" dirty="0"/>
              <a:t>(Read slide)</a:t>
            </a:r>
          </a:p>
          <a:p>
            <a:r>
              <a:rPr lang="en-US" dirty="0"/>
              <a:t>Perhaps the most important part to understand about the “elastic” scale is that you can add more resources just </a:t>
            </a:r>
            <a:r>
              <a:rPr lang="en-US" b="1" dirty="0"/>
              <a:t>for when you need them</a:t>
            </a:r>
            <a:r>
              <a:rPr lang="en-US" dirty="0"/>
              <a:t>, and </a:t>
            </a:r>
            <a:r>
              <a:rPr lang="en-US" b="1" dirty="0"/>
              <a:t>only pay</a:t>
            </a:r>
            <a:r>
              <a:rPr lang="en-US" dirty="0"/>
              <a:t> for those resources when you are using them.</a:t>
            </a:r>
          </a:p>
          <a:p>
            <a:endParaRPr lang="en-US" dirty="0"/>
          </a:p>
          <a:p>
            <a:r>
              <a:rPr lang="en-US" dirty="0"/>
              <a:t>(Sidebar - </a:t>
            </a:r>
            <a:r>
              <a:rPr lang="en-US" b="1" dirty="0"/>
              <a:t>Amazon EC2</a:t>
            </a:r>
            <a:r>
              <a:rPr lang="en-US" dirty="0"/>
              <a:t>, and the cloud as we know it, arguably came out of Amazon’s need to have very elastic scaling of their original e-commerce business to support periods of </a:t>
            </a:r>
            <a:r>
              <a:rPr lang="en-US" b="1" dirty="0"/>
              <a:t>heavy demand around holidays, black </a:t>
            </a:r>
            <a:r>
              <a:rPr lang="en-US" b="1" dirty="0" err="1"/>
              <a:t>friday</a:t>
            </a:r>
            <a:r>
              <a:rPr lang="en-US" dirty="0"/>
              <a:t>. Pre-EC2, it was not uncommon for stores and websites to go offline under heavy load. Amazon built a system that provided resilient scaling to their e-commerce division, then started to sell off their excess computing capacity when it wasn’t, for example, black </a:t>
            </a:r>
            <a:r>
              <a:rPr lang="en-US" dirty="0" err="1"/>
              <a:t>friday</a:t>
            </a:r>
            <a:r>
              <a:rPr lang="en-US" dirty="0"/>
              <a:t>, and they didn’t need it. Many “cloud” companies have similar origin stories)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Shape 108"/>
          <p:cNvSpPr>
            <a:spLocks noGrp="1" noRot="1" noChangeAspect="1"/>
          </p:cNvSpPr>
          <p:nvPr>
            <p:ph type="sldImg"/>
          </p:nvPr>
        </p:nvSpPr>
        <p:spPr>
          <a:xfrm>
            <a:off x="381000" y="685800"/>
            <a:ext cx="6096000" cy="3429000"/>
          </a:xfrm>
          <a:prstGeom prst="rect">
            <a:avLst/>
          </a:prstGeom>
        </p:spPr>
        <p:txBody>
          <a:bodyPr/>
          <a:lstStyle/>
          <a:p>
            <a:endParaRPr/>
          </a:p>
        </p:txBody>
      </p:sp>
      <p:sp>
        <p:nvSpPr>
          <p:cNvPr id="109" name="Shape 109"/>
          <p:cNvSpPr>
            <a:spLocks noGrp="1"/>
          </p:cNvSpPr>
          <p:nvPr>
            <p:ph type="body" sz="quarter" idx="1"/>
          </p:nvPr>
        </p:nvSpPr>
        <p:spPr>
          <a:prstGeom prst="rect">
            <a:avLst/>
          </a:prstGeom>
        </p:spPr>
        <p:txBody>
          <a:bodyPr/>
          <a:lstStyle/>
          <a:p>
            <a:r>
              <a:rPr lang="en-US" dirty="0"/>
              <a:t>However: the part of what makes it “the cloud” most, perhaps, is the ability to have *</a:t>
            </a:r>
            <a:r>
              <a:rPr lang="en-US" b="1" dirty="0"/>
              <a:t>on-demand</a:t>
            </a:r>
            <a:r>
              <a:rPr lang="en-US" dirty="0"/>
              <a:t>* and fully *</a:t>
            </a:r>
            <a:r>
              <a:rPr lang="en-US" b="1" dirty="0"/>
              <a:t>self-service</a:t>
            </a:r>
            <a:r>
              <a:rPr lang="en-US" dirty="0"/>
              <a:t>* access to resources. Those resources might be low-level abstractions (like virtual machines), or high-level abstractions (like some software, run as a service), but the key here these are “___ as a service” - the vendor provides the X as a service to us.</a:t>
            </a:r>
          </a:p>
          <a:p>
            <a:endParaRPr lang="en-US" dirty="0"/>
          </a:p>
          <a:p>
            <a:r>
              <a:rPr lang="en-US" dirty="0"/>
              <a:t>There are many different “as a service” abstractions that cloud providers offer (those </a:t>
            </a:r>
            <a:r>
              <a:rPr lang="en-US" b="1" dirty="0" err="1"/>
              <a:t>XaaS</a:t>
            </a:r>
            <a:r>
              <a:rPr lang="en-US" dirty="0"/>
              <a:t> buzzwords), and we will discuss the difference between them soon. However, what is important is that all of these abstractions can be provisioned with an on-demand self-service model. You can simply go to a web portal, pick the resource that you want (which might range from something that the vendor does little to manage, like a virtual machine, to something where the vendor does more management, like a hosted database server, or an entire application that the vendor runs for you, like a video chat server). Whatever the resource is, we have an automated approach to provision it.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Shape 114"/>
          <p:cNvSpPr>
            <a:spLocks noGrp="1" noRot="1" noChangeAspect="1"/>
          </p:cNvSpPr>
          <p:nvPr>
            <p:ph type="sldImg"/>
          </p:nvPr>
        </p:nvSpPr>
        <p:spPr>
          <a:xfrm>
            <a:off x="381000" y="685800"/>
            <a:ext cx="6096000" cy="3429000"/>
          </a:xfrm>
          <a:prstGeom prst="rect">
            <a:avLst/>
          </a:prstGeom>
        </p:spPr>
        <p:txBody>
          <a:bodyPr/>
          <a:lstStyle/>
          <a:p>
            <a:endParaRPr/>
          </a:p>
        </p:txBody>
      </p:sp>
      <p:sp>
        <p:nvSpPr>
          <p:cNvPr id="115" name="Shape 115"/>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lang="en-US" dirty="0"/>
              <a:t>One of the earliest forms of infrastructure-as-a-service provided by cloud vendors was virtualization. With virtualization, a single physical server can be split into multiple “virtual servers”, which enforce resource limits and quality guarantees per-VM. Each VM runs its own operating system, and the software running in the VM is agnostic to the fact that there is a VM instead of a physical server that runs it.</a:t>
            </a:r>
          </a:p>
          <a:p>
            <a:endParaRPr lang="en-US" dirty="0"/>
          </a:p>
          <a:p>
            <a:r>
              <a:rPr lang="en-US" dirty="0"/>
              <a:t>Although the idea of Virtualization started with IBM’s mainframe, it really became popular when </a:t>
            </a:r>
            <a:r>
              <a:rPr lang="en-US" dirty="0" err="1"/>
              <a:t>Vmware</a:t>
            </a:r>
            <a:r>
              <a:rPr lang="en-US" dirty="0"/>
              <a:t> introduced its x86 server called ESC Server in 2000s.</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prstGeom prst="rect">
            <a:avLst/>
          </a:prstGeom>
        </p:spPr>
        <p:txBody>
          <a:bodyPr/>
          <a:lstStyle/>
          <a:p>
            <a:r>
              <a:t>Title Text</a:t>
            </a:r>
          </a:p>
        </p:txBody>
      </p:sp>
      <p:sp>
        <p:nvSpPr>
          <p:cNvPr id="13" name="Body Level One…"/>
          <p:cNvSpPr txBox="1">
            <a:spLocks noGrp="1"/>
          </p:cNvSpPr>
          <p:nvPr>
            <p:ph type="body" sz="half"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reserve="1">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044290137"/>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reserve="1">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466703410"/>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reserve="1">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679416110"/>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reserve="1">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561823683"/>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reserve="1">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3145883956"/>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reserve="1">
  <p:cSld name="1_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3257454666"/>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reserve="1">
  <p:cSld name="2_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2781305410"/>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fld id="{07C7BFD4-467E-4EDE-93EA-052F5B39A4E5}" type="datetime1">
              <a:rPr kumimoji="0" lang="en-US" sz="3600" b="0" i="0" u="none" strike="noStrike" kern="0" cap="none" spc="0" normalizeH="0" baseline="0" noProof="0" smtClean="0">
                <a:ln>
                  <a:noFill/>
                </a:ln>
                <a:solidFill>
                  <a:srgbClr val="000000"/>
                </a:solidFill>
                <a:effectLst/>
                <a:uLnTx/>
                <a:uFillTx/>
                <a:latin typeface="Calibri"/>
                <a:cs typeface="Calibri"/>
                <a:sym typeface="Calibri"/>
              </a:rPr>
              <a:pPr marL="0" marR="0" lvl="0" indent="0" algn="l" defTabSz="1828800" rtl="0" eaLnBrk="1" fontAlgn="auto" latinLnBrk="0" hangingPunct="0">
                <a:lnSpc>
                  <a:spcPct val="100000"/>
                </a:lnSpc>
                <a:spcBef>
                  <a:spcPts val="0"/>
                </a:spcBef>
                <a:spcAft>
                  <a:spcPts val="0"/>
                </a:spcAft>
                <a:buClrTx/>
                <a:buSzTx/>
                <a:buFontTx/>
                <a:buNone/>
                <a:tabLst/>
                <a:defRPr/>
              </a:pPr>
              <a:t>2/14/2024</a:t>
            </a:fld>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20F37917-FD3A-4669-9018-DA04BCDD3D75}" type="slidenum">
              <a:rPr kumimoji="0" lang="en-US" sz="2400" b="0" i="0" u="none" strike="noStrike" kern="0" cap="none" spc="0" normalizeH="0" baseline="0" noProof="0" smtClean="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888888"/>
              </a:solidFill>
              <a:effectLst/>
              <a:uLnTx/>
              <a:uFillTx/>
              <a:latin typeface="Calibri"/>
              <a:cs typeface="Calibri"/>
              <a:sym typeface="Calibri"/>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4751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1" name="Title Text"/>
          <p:cNvSpPr txBox="1">
            <a:spLocks noGrp="1"/>
          </p:cNvSpPr>
          <p:nvPr>
            <p:ph type="title"/>
          </p:nvPr>
        </p:nvSpPr>
        <p:spPr>
          <a:xfrm>
            <a:off x="374697" y="-953519"/>
            <a:ext cx="23730801" cy="2651128"/>
          </a:xfrm>
          <a:prstGeom prst="rect">
            <a:avLst/>
          </a:prstGeom>
        </p:spPr>
        <p:txBody>
          <a:bodyPr/>
          <a:lstStyle>
            <a:lvl1pPr>
              <a:defRPr sz="7200"/>
            </a:lvl1pPr>
          </a:lstStyle>
          <a:p>
            <a:r>
              <a:t>Title Text</a:t>
            </a:r>
          </a:p>
        </p:txBody>
      </p:sp>
      <p:sp>
        <p:nvSpPr>
          <p:cNvPr id="22" name="Body Level One…"/>
          <p:cNvSpPr txBox="1">
            <a:spLocks noGrp="1"/>
          </p:cNvSpPr>
          <p:nvPr>
            <p:ph type="body" idx="1"/>
          </p:nvPr>
        </p:nvSpPr>
        <p:spPr>
          <a:xfrm>
            <a:off x="429699" y="1753618"/>
            <a:ext cx="23620798" cy="10208764"/>
          </a:xfrm>
          <a:prstGeom prst="rect">
            <a:avLst/>
          </a:prstGeom>
        </p:spPr>
        <p:txBody>
          <a:bodyPr/>
          <a:lstStyle>
            <a:lvl1pPr>
              <a:lnSpc>
                <a:spcPct val="100000"/>
              </a:lnSpc>
              <a:defRPr sz="4800">
                <a:latin typeface="Helvetica Neue"/>
                <a:ea typeface="Helvetica Neue"/>
                <a:cs typeface="Helvetica Neue"/>
                <a:sym typeface="Helvetica Neue"/>
              </a:defRPr>
            </a:lvl1pPr>
            <a:lvl2pPr marL="1028700" indent="-533400">
              <a:lnSpc>
                <a:spcPct val="100000"/>
              </a:lnSpc>
              <a:spcBef>
                <a:spcPts val="1000"/>
              </a:spcBef>
              <a:buSzPct val="99000"/>
              <a:buFont typeface="Arial"/>
              <a:buChar char="๏"/>
              <a:defRPr sz="3900">
                <a:latin typeface="Helvetica Neue"/>
                <a:ea typeface="Helvetica Neue"/>
                <a:cs typeface="Helvetica Neue"/>
                <a:sym typeface="Helvetica Neue"/>
              </a:defRPr>
            </a:lvl2pPr>
            <a:lvl3pPr marL="1554478" indent="-640078">
              <a:lnSpc>
                <a:spcPct val="100000"/>
              </a:lnSpc>
              <a:buSzPct val="100000"/>
              <a:buFont typeface="Arial"/>
              <a:buChar char="•"/>
              <a:defRPr sz="2400">
                <a:latin typeface="Helvetica Neue"/>
                <a:ea typeface="Helvetica Neue"/>
                <a:cs typeface="Helvetica Neue"/>
                <a:sym typeface="Helvetica Neue"/>
              </a:defRPr>
            </a:lvl3pPr>
            <a:lvl4pPr marL="2082800" indent="-711200">
              <a:lnSpc>
                <a:spcPct val="100000"/>
              </a:lnSpc>
              <a:buSzPct val="100000"/>
              <a:buFont typeface="Arial"/>
              <a:buChar char="•"/>
              <a:defRPr sz="2400">
                <a:latin typeface="Helvetica Neue"/>
                <a:ea typeface="Helvetica Neue"/>
                <a:cs typeface="Helvetica Neue"/>
                <a:sym typeface="Helvetica Neue"/>
              </a:defRPr>
            </a:lvl4pPr>
            <a:lvl5pPr marL="2540000" indent="-711200">
              <a:lnSpc>
                <a:spcPct val="100000"/>
              </a:lnSpc>
              <a:buSzPct val="100000"/>
              <a:buFont typeface="Arial"/>
              <a:buChar char="•"/>
              <a:defRPr sz="2400">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23" name="Straight Connector 7"/>
          <p:cNvSpPr/>
          <p:nvPr/>
        </p:nvSpPr>
        <p:spPr>
          <a:xfrm>
            <a:off x="448033" y="1560609"/>
            <a:ext cx="21031201" cy="1"/>
          </a:xfrm>
          <a:prstGeom prst="line">
            <a:avLst/>
          </a:prstGeom>
          <a:ln w="12700">
            <a:solidFill>
              <a:schemeClr val="accent1"/>
            </a:solidFill>
            <a:miter/>
          </a:ln>
        </p:spPr>
        <p:txBody>
          <a:bodyPr lIns="45718" tIns="45718" rIns="45718" bIns="45718"/>
          <a:lstStyle/>
          <a:p>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extLst>
      <p:ext uri="{BB962C8B-B14F-4D97-AF65-F5344CB8AC3E}">
        <p14:creationId xmlns:p14="http://schemas.microsoft.com/office/powerpoint/2010/main" val="3734629191"/>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ED129-9976-8391-653D-0BFFDFA3920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A7E330B1-9449-76A9-1A8E-094517555EC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50293705"/>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444016242"/>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reserve="1">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23618858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reserve="1">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3376428508"/>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reserve="1">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330845785"/>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reserve="1">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931802707"/>
      </p:ext>
    </p:extLst>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078520" y="1330325"/>
            <a:ext cx="21629079" cy="47752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38" tIns="91438" rIns="91438" bIns="91438" anchor="b">
            <a:normAutofit/>
          </a:bodyPr>
          <a:lstStyle/>
          <a:p>
            <a:r>
              <a:t>Title Text</a:t>
            </a:r>
          </a:p>
        </p:txBody>
      </p:sp>
      <p:sp>
        <p:nvSpPr>
          <p:cNvPr id="3" name="Body Level One…"/>
          <p:cNvSpPr txBox="1">
            <a:spLocks noGrp="1"/>
          </p:cNvSpPr>
          <p:nvPr>
            <p:ph type="body" idx="1"/>
          </p:nvPr>
        </p:nvSpPr>
        <p:spPr>
          <a:xfrm>
            <a:off x="1078520" y="6475655"/>
            <a:ext cx="20257480" cy="33115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38" tIns="91438" rIns="91438" bIns="91438">
            <a:normAutofit/>
          </a:bodyPr>
          <a:lstStyle/>
          <a:p>
            <a:r>
              <a:t>Body Level One</a:t>
            </a:r>
          </a:p>
          <a:p>
            <a:pPr lvl="1"/>
            <a:r>
              <a:t>Body Level Two</a:t>
            </a:r>
          </a:p>
          <a:p>
            <a:pPr lvl="2"/>
            <a:r>
              <a:t>Body Level Three</a:t>
            </a:r>
          </a:p>
          <a:p>
            <a:pPr lvl="3"/>
            <a:r>
              <a:t>Body Level Four</a:t>
            </a:r>
          </a:p>
          <a:p>
            <a:pPr lvl="4"/>
            <a:r>
              <a:t>Body Level Five</a:t>
            </a:r>
          </a:p>
        </p:txBody>
      </p:sp>
      <p:sp>
        <p:nvSpPr>
          <p:cNvPr id="4" name="Straight Connector 7"/>
          <p:cNvSpPr/>
          <p:nvPr/>
        </p:nvSpPr>
        <p:spPr>
          <a:xfrm>
            <a:off x="1078519" y="6111554"/>
            <a:ext cx="21629080" cy="1"/>
          </a:xfrm>
          <a:prstGeom prst="line">
            <a:avLst/>
          </a:prstGeom>
          <a:ln w="12700">
            <a:solidFill>
              <a:schemeClr val="accent1"/>
            </a:solidFill>
            <a:miter/>
          </a:ln>
        </p:spPr>
        <p:txBody>
          <a:bodyPr lIns="45718" tIns="45718" rIns="45718" bIns="45718"/>
          <a:lstStyle/>
          <a:p>
            <a:endParaRPr/>
          </a:p>
        </p:txBody>
      </p:sp>
      <p:sp>
        <p:nvSpPr>
          <p:cNvPr id="5" name="Slide Number"/>
          <p:cNvSpPr txBox="1">
            <a:spLocks noGrp="1"/>
          </p:cNvSpPr>
          <p:nvPr>
            <p:ph type="sldNum" sz="quarter" idx="2"/>
          </p:nvPr>
        </p:nvSpPr>
        <p:spPr>
          <a:xfrm>
            <a:off x="22203054" y="12835871"/>
            <a:ext cx="504546" cy="483908"/>
          </a:xfrm>
          <a:prstGeom prst="rect">
            <a:avLst/>
          </a:prstGeom>
          <a:ln w="12700">
            <a:miter lim="400000"/>
          </a:ln>
        </p:spPr>
        <p:txBody>
          <a:bodyPr wrap="none" lIns="91438" tIns="91438" rIns="91438" bIns="91438" anchor="ctr">
            <a:spAutoFit/>
          </a:bodyPr>
          <a:lstStyle>
            <a:lvl1pPr algn="r">
              <a:defRPr sz="2400">
                <a:solidFill>
                  <a:srgbClr val="888888"/>
                </a:solidFill>
                <a:latin typeface="+mn-lt"/>
                <a:ea typeface="+mn-ea"/>
                <a:cs typeface="+mn-cs"/>
                <a:sym typeface="Calibri"/>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ransition spd="med"/>
  <p:txStyles>
    <p:titleStyle>
      <a:lvl1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9pPr>
    </p:titleStyle>
    <p:body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extLst>
      <p:ext uri="{BB962C8B-B14F-4D97-AF65-F5344CB8AC3E}">
        <p14:creationId xmlns:p14="http://schemas.microsoft.com/office/powerpoint/2010/main" val="554993761"/>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png"/><Relationship Id="rId7" Type="http://schemas.openxmlformats.org/officeDocument/2006/relationships/image" Target="../media/image5.tif"/><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4.tif"/><Relationship Id="rId5" Type="http://schemas.openxmlformats.org/officeDocument/2006/relationships/image" Target="../media/image3.tif"/><Relationship Id="rId4" Type="http://schemas.openxmlformats.org/officeDocument/2006/relationships/image" Target="../media/image2.tif"/><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S 4530 &amp; CS 5500…"/>
          <p:cNvSpPr txBox="1">
            <a:spLocks noGrp="1"/>
          </p:cNvSpPr>
          <p:nvPr>
            <p:ph type="ctrTitle"/>
          </p:nvPr>
        </p:nvSpPr>
        <p:spPr>
          <a:xfrm>
            <a:off x="1078520" y="1142066"/>
            <a:ext cx="21629079" cy="4775202"/>
          </a:xfrm>
          <a:prstGeom prst="rect">
            <a:avLst/>
          </a:prstGeom>
        </p:spPr>
        <p:txBody>
          <a:bodyPr/>
          <a:lstStyle/>
          <a:p>
            <a:r>
              <a:rPr dirty="0"/>
              <a:t>CS 4530 Software Engineering</a:t>
            </a:r>
          </a:p>
          <a:p>
            <a:endParaRPr dirty="0"/>
          </a:p>
          <a:p>
            <a:pPr>
              <a:defRPr sz="5700"/>
            </a:pPr>
            <a:r>
              <a:rPr dirty="0"/>
              <a:t>Module 13: Principles and Patterns of Cloud Infrastructure</a:t>
            </a:r>
          </a:p>
        </p:txBody>
      </p:sp>
      <p:sp>
        <p:nvSpPr>
          <p:cNvPr id="34" name="Jonathan Bell, John Boyland, Mitch Wand…"/>
          <p:cNvSpPr txBox="1">
            <a:spLocks noGrp="1"/>
          </p:cNvSpPr>
          <p:nvPr>
            <p:ph type="subTitle" sz="half" idx="1"/>
          </p:nvPr>
        </p:nvSpPr>
        <p:spPr>
          <a:xfrm>
            <a:off x="1295705" y="10404736"/>
            <a:ext cx="20257481" cy="3311526"/>
          </a:xfrm>
          <a:prstGeom prst="rect">
            <a:avLst/>
          </a:prstGeom>
        </p:spPr>
        <p:txBody>
          <a:bodyPr/>
          <a:lstStyle/>
          <a:p>
            <a:pPr>
              <a:defRPr sz="3000"/>
            </a:pPr>
            <a:r>
              <a:rPr dirty="0"/>
              <a:t>Khoury College of Computer Sciences</a:t>
            </a:r>
            <a:br>
              <a:rPr dirty="0"/>
            </a:br>
            <a:r>
              <a:rPr dirty="0"/>
              <a:t>© 202</a:t>
            </a:r>
            <a:r>
              <a:rPr lang="en-US" dirty="0"/>
              <a:t>4</a:t>
            </a:r>
            <a:r>
              <a:rPr dirty="0"/>
              <a:t> released under </a:t>
            </a:r>
            <a:r>
              <a:rPr dirty="0">
                <a:hlinkClick r:id="rId2"/>
              </a:rPr>
              <a:t>CC BY-SA</a:t>
            </a:r>
          </a:p>
        </p:txBody>
      </p:sp>
      <p:sp>
        <p:nvSpPr>
          <p:cNvPr id="2" name="Subtitle 7">
            <a:extLst>
              <a:ext uri="{FF2B5EF4-FFF2-40B4-BE49-F238E27FC236}">
                <a16:creationId xmlns:a16="http://schemas.microsoft.com/office/drawing/2014/main" id="{20FE6541-C8AE-B2F9-0454-94CC138A141B}"/>
              </a:ext>
            </a:extLst>
          </p:cNvPr>
          <p:cNvSpPr txBox="1">
            <a:spLocks/>
          </p:cNvSpPr>
          <p:nvPr/>
        </p:nvSpPr>
        <p:spPr>
          <a:xfrm>
            <a:off x="1078520" y="6475655"/>
            <a:ext cx="20257480" cy="33115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38" tIns="91438" rIns="91438" bIns="91438">
            <a:normAutofit/>
          </a:bodyPr>
          <a:lst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a:lstStyle>
          <a:p>
            <a:pPr hangingPunct="1">
              <a:lnSpc>
                <a:spcPct val="100000"/>
              </a:lnSpc>
            </a:pPr>
            <a:r>
              <a:rPr lang="en-US" sz="4800" dirty="0"/>
              <a:t>Jon Bell, Adeel Bhutta and Mitch Wand</a:t>
            </a:r>
          </a:p>
          <a:p>
            <a:pPr hangingPunct="1">
              <a:lnSpc>
                <a:spcPct val="100000"/>
              </a:lnSpc>
            </a:pPr>
            <a:r>
              <a:rPr lang="en-US" sz="4800" dirty="0"/>
              <a:t>Khoury College of Computer Sciences</a:t>
            </a:r>
          </a:p>
          <a:p>
            <a:pPr hangingPunct="1"/>
            <a:endParaRPr lang="en-US"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Infrastructure as a Service: Virtual Machines"/>
          <p:cNvSpPr txBox="1">
            <a:spLocks noGrp="1"/>
          </p:cNvSpPr>
          <p:nvPr>
            <p:ph type="title"/>
          </p:nvPr>
        </p:nvSpPr>
        <p:spPr>
          <a:prstGeom prst="rect">
            <a:avLst/>
          </a:prstGeom>
        </p:spPr>
        <p:txBody>
          <a:bodyPr/>
          <a:lstStyle/>
          <a:p>
            <a:r>
              <a:t>Infrastructure as a Service: Virtual Machines</a:t>
            </a:r>
          </a:p>
        </p:txBody>
      </p:sp>
      <p:sp>
        <p:nvSpPr>
          <p:cNvPr id="112" name="Slide Subtitle"/>
          <p:cNvSpPr txBox="1">
            <a:spLocks noGrp="1"/>
          </p:cNvSpPr>
          <p:nvPr>
            <p:ph type="body" idx="1"/>
          </p:nvPr>
        </p:nvSpPr>
        <p:spPr>
          <a:xfrm>
            <a:off x="1676400" y="3000319"/>
            <a:ext cx="12330545" cy="8702677"/>
          </a:xfrm>
          <a:prstGeom prst="rect">
            <a:avLst/>
          </a:prstGeom>
        </p:spPr>
        <p:txBody>
          <a:bodyPr/>
          <a:lstStyle/>
          <a:p>
            <a:r>
              <a:rPr dirty="0"/>
              <a:t>Virtual machines:</a:t>
            </a:r>
          </a:p>
          <a:p>
            <a:pPr lvl="1"/>
            <a:r>
              <a:rPr dirty="0"/>
              <a:t>Virtualize a single large server into many smaller machines</a:t>
            </a:r>
          </a:p>
          <a:p>
            <a:pPr lvl="1"/>
            <a:r>
              <a:rPr dirty="0"/>
              <a:t>OS limits resource usage and guarantees quality per-VM</a:t>
            </a:r>
          </a:p>
          <a:p>
            <a:pPr lvl="1"/>
            <a:r>
              <a:rPr dirty="0"/>
              <a:t>Each VM in its own OS</a:t>
            </a:r>
          </a:p>
          <a:p>
            <a:pPr lvl="1"/>
            <a:r>
              <a:rPr dirty="0"/>
              <a:t>Examples: Amazon EC2, Google Compute Engine, Azure</a:t>
            </a:r>
          </a:p>
        </p:txBody>
      </p:sp>
      <p:pic>
        <p:nvPicPr>
          <p:cNvPr id="113" name="Image" descr="Image"/>
          <p:cNvPicPr>
            <a:picLocks noChangeAspect="1"/>
          </p:cNvPicPr>
          <p:nvPr/>
        </p:nvPicPr>
        <p:blipFill>
          <a:blip r:embed="rId3"/>
          <a:stretch>
            <a:fillRect/>
          </a:stretch>
        </p:blipFill>
        <p:spPr>
          <a:xfrm>
            <a:off x="14512681" y="2646029"/>
            <a:ext cx="9894071" cy="11046011"/>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8794343" cy="8702677"/>
          </a:xfrm>
        </p:spPr>
        <p:txBody>
          <a:bodyPr>
            <a:normAutofit/>
          </a:bodyPr>
          <a:lstStyle/>
          <a:p>
            <a:r>
              <a:rPr lang="en-US" dirty="0"/>
              <a:t>The “instruction set” is an abstraction of the underlying hardware</a:t>
            </a:r>
          </a:p>
          <a:p>
            <a:r>
              <a:rPr lang="en-US" dirty="0"/>
              <a:t>The operating system presents the same abstraction + OS calls. </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Let’s look more closely at this software stack</a:t>
            </a:r>
          </a:p>
        </p:txBody>
      </p:sp>
      <p:grpSp>
        <p:nvGrpSpPr>
          <p:cNvPr id="24" name="Group 23">
            <a:extLst>
              <a:ext uri="{FF2B5EF4-FFF2-40B4-BE49-F238E27FC236}">
                <a16:creationId xmlns:a16="http://schemas.microsoft.com/office/drawing/2014/main" id="{19282F40-E960-EFE6-6C12-C841A6931120}"/>
              </a:ext>
            </a:extLst>
          </p:cNvPr>
          <p:cNvGrpSpPr/>
          <p:nvPr/>
        </p:nvGrpSpPr>
        <p:grpSpPr>
          <a:xfrm>
            <a:off x="10920298" y="3902067"/>
            <a:ext cx="10198121" cy="5911866"/>
            <a:chOff x="6733309" y="3337416"/>
            <a:chExt cx="10198121" cy="5911866"/>
          </a:xfrm>
        </p:grpSpPr>
        <p:sp>
          <p:nvSpPr>
            <p:cNvPr id="5" name="Rectangle 4">
              <a:extLst>
                <a:ext uri="{FF2B5EF4-FFF2-40B4-BE49-F238E27FC236}">
                  <a16:creationId xmlns:a16="http://schemas.microsoft.com/office/drawing/2014/main" id="{A1C69FC8-E809-5C0A-566A-F743DAA12E01}"/>
                </a:ext>
              </a:extLst>
            </p:cNvPr>
            <p:cNvSpPr/>
            <p:nvPr/>
          </p:nvSpPr>
          <p:spPr>
            <a:xfrm>
              <a:off x="10335613" y="7487648"/>
              <a:ext cx="5652654"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10152264" y="8198970"/>
              <a:ext cx="5839000"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8220667" y="6865589"/>
              <a:ext cx="8654170" cy="738662"/>
              <a:chOff x="8220667" y="6940762"/>
              <a:chExt cx="8654170" cy="738662"/>
            </a:xfrm>
          </p:grpSpPr>
          <p:cxnSp>
            <p:nvCxnSpPr>
              <p:cNvPr id="10" name="Straight Connector 9">
                <a:extLst>
                  <a:ext uri="{FF2B5EF4-FFF2-40B4-BE49-F238E27FC236}">
                    <a16:creationId xmlns:a16="http://schemas.microsoft.com/office/drawing/2014/main" id="{A37D70B7-0846-1387-B9ED-330BF0E046E6}"/>
                  </a:ext>
                </a:extLst>
              </p:cNvPr>
              <p:cNvCxnSpPr/>
              <p:nvPr/>
            </p:nvCxnSpPr>
            <p:spPr>
              <a:xfrm>
                <a:off x="9836158" y="7310093"/>
                <a:ext cx="7038679"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10245437" y="6243529"/>
              <a:ext cx="5652654"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6733309" y="5621469"/>
              <a:ext cx="10198121" cy="738662"/>
              <a:chOff x="6733309" y="5456867"/>
              <a:chExt cx="10198121"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7188446"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21" name="Group 20">
              <a:extLst>
                <a:ext uri="{FF2B5EF4-FFF2-40B4-BE49-F238E27FC236}">
                  <a16:creationId xmlns:a16="http://schemas.microsoft.com/office/drawing/2014/main" id="{1F3F68C6-3FC0-5F99-04EC-74289BE43F2F}"/>
                </a:ext>
              </a:extLst>
            </p:cNvPr>
            <p:cNvGrpSpPr/>
            <p:nvPr/>
          </p:nvGrpSpPr>
          <p:grpSpPr>
            <a:xfrm>
              <a:off x="10152264" y="3337416"/>
              <a:ext cx="5652654" cy="2400655"/>
              <a:chOff x="10245437" y="3395822"/>
              <a:chExt cx="5652654" cy="2400655"/>
            </a:xfrm>
          </p:grpSpPr>
          <p:sp>
            <p:nvSpPr>
              <p:cNvPr id="20" name="Rectangle 19">
                <a:extLst>
                  <a:ext uri="{FF2B5EF4-FFF2-40B4-BE49-F238E27FC236}">
                    <a16:creationId xmlns:a16="http://schemas.microsoft.com/office/drawing/2014/main" id="{A045E7D8-2DA5-CF15-9999-587366D749AD}"/>
                  </a:ext>
                </a:extLst>
              </p:cNvPr>
              <p:cNvSpPr/>
              <p:nvPr/>
            </p:nvSpPr>
            <p:spPr>
              <a:xfrm>
                <a:off x="10245437" y="3395822"/>
                <a:ext cx="5652654" cy="240065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Your App</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9" name="Rectangle 18">
                <a:extLst>
                  <a:ext uri="{FF2B5EF4-FFF2-40B4-BE49-F238E27FC236}">
                    <a16:creationId xmlns:a16="http://schemas.microsoft.com/office/drawing/2014/main" id="{6DB0E7B7-EE40-7D83-FBB5-46C827AE1DE8}"/>
                  </a:ext>
                </a:extLst>
              </p:cNvPr>
              <p:cNvSpPr/>
              <p:nvPr/>
            </p:nvSpPr>
            <p:spPr>
              <a:xfrm>
                <a:off x="12494904" y="4503817"/>
                <a:ext cx="3403187" cy="1292660"/>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 Dependencies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grpSp>
    </p:spTree>
    <p:extLst>
      <p:ext uri="{BB962C8B-B14F-4D97-AF65-F5344CB8AC3E}">
        <p14:creationId xmlns:p14="http://schemas.microsoft.com/office/powerpoint/2010/main" val="177425802"/>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1" y="3000319"/>
            <a:ext cx="5061284" cy="8702677"/>
          </a:xfrm>
        </p:spPr>
        <p:txBody>
          <a:bodyPr>
            <a:normAutofit/>
          </a:bodyPr>
          <a:lstStyle/>
          <a:p>
            <a:endParaRPr lang="en-US" dirty="0"/>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The operating system allows several apps to share the underlying hardware</a:t>
            </a:r>
          </a:p>
        </p:txBody>
      </p:sp>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9" name="Group 8">
            <a:extLst>
              <a:ext uri="{FF2B5EF4-FFF2-40B4-BE49-F238E27FC236}">
                <a16:creationId xmlns:a16="http://schemas.microsoft.com/office/drawing/2014/main" id="{3652E40E-7D51-8777-BA0F-DA1E3994E742}"/>
              </a:ext>
            </a:extLst>
          </p:cNvPr>
          <p:cNvGrpSpPr/>
          <p:nvPr/>
        </p:nvGrpSpPr>
        <p:grpSpPr>
          <a:xfrm>
            <a:off x="9308918" y="3941519"/>
            <a:ext cx="4237505" cy="2864624"/>
            <a:chOff x="10245437" y="3395822"/>
            <a:chExt cx="5652654" cy="2400655"/>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395822"/>
              <a:ext cx="5652654" cy="240065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3841948" y="3979088"/>
            <a:ext cx="4237505" cy="2864624"/>
            <a:chOff x="10245437" y="3358097"/>
            <a:chExt cx="5652654" cy="2476102"/>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358097"/>
              <a:ext cx="5652654" cy="247610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spTree>
    <p:extLst>
      <p:ext uri="{BB962C8B-B14F-4D97-AF65-F5344CB8AC3E}">
        <p14:creationId xmlns:p14="http://schemas.microsoft.com/office/powerpoint/2010/main" val="36452095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09C7E340-55DB-DDD5-441A-76494C3D1AA6}"/>
              </a:ext>
            </a:extLst>
          </p:cNvPr>
          <p:cNvSpPr/>
          <p:nvPr/>
        </p:nvSpPr>
        <p:spPr>
          <a:xfrm>
            <a:off x="9329489"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1" y="3000319"/>
            <a:ext cx="5061284" cy="8702677"/>
          </a:xfrm>
        </p:spPr>
        <p:txBody>
          <a:bodyPr>
            <a:normAutofit/>
          </a:bodyPr>
          <a:lstStyle/>
          <a:p>
            <a:endParaRPr lang="en-US" dirty="0"/>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normAutofit fontScale="90000"/>
          </a:bodyPr>
          <a:lstStyle/>
          <a:p>
            <a:r>
              <a:rPr lang="en-US" dirty="0"/>
              <a:t>A virtual machine layer allows several different operating systems to share the same hardware</a:t>
            </a:r>
          </a:p>
        </p:txBody>
      </p:sp>
      <p:grpSp>
        <p:nvGrpSpPr>
          <p:cNvPr id="6" name="Group 5">
            <a:extLst>
              <a:ext uri="{FF2B5EF4-FFF2-40B4-BE49-F238E27FC236}">
                <a16:creationId xmlns:a16="http://schemas.microsoft.com/office/drawing/2014/main" id="{7C021DCA-6A79-C08A-C48D-3C6BDDC136D6}"/>
              </a:ext>
            </a:extLst>
          </p:cNvPr>
          <p:cNvGrpSpPr/>
          <p:nvPr/>
        </p:nvGrpSpPr>
        <p:grpSpPr>
          <a:xfrm>
            <a:off x="9200993" y="10155625"/>
            <a:ext cx="8796542" cy="1788974"/>
            <a:chOff x="9218742" y="8545956"/>
            <a:chExt cx="8796542" cy="1788974"/>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grpSp>
        <p:nvGrpSpPr>
          <p:cNvPr id="23" name="Group 22">
            <a:extLst>
              <a:ext uri="{FF2B5EF4-FFF2-40B4-BE49-F238E27FC236}">
                <a16:creationId xmlns:a16="http://schemas.microsoft.com/office/drawing/2014/main" id="{5F218554-A9AC-73D5-87F9-F6B99908CE46}"/>
              </a:ext>
            </a:extLst>
          </p:cNvPr>
          <p:cNvGrpSpPr/>
          <p:nvPr/>
        </p:nvGrpSpPr>
        <p:grpSpPr>
          <a:xfrm>
            <a:off x="7194788"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24" name="Group 23">
            <a:extLst>
              <a:ext uri="{FF2B5EF4-FFF2-40B4-BE49-F238E27FC236}">
                <a16:creationId xmlns:a16="http://schemas.microsoft.com/office/drawing/2014/main" id="{F7D9EE42-D6C6-E4F6-F07F-4BA4E4A4738E}"/>
              </a:ext>
            </a:extLst>
          </p:cNvPr>
          <p:cNvGrpSpPr/>
          <p:nvPr/>
        </p:nvGrpSpPr>
        <p:grpSpPr>
          <a:xfrm>
            <a:off x="9544802" y="3144002"/>
            <a:ext cx="3660334" cy="3589996"/>
            <a:chOff x="9218742" y="4450503"/>
            <a:chExt cx="8860711" cy="3589996"/>
          </a:xfrm>
        </p:grpSpPr>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9" name="Group 8">
              <a:extLst>
                <a:ext uri="{FF2B5EF4-FFF2-40B4-BE49-F238E27FC236}">
                  <a16:creationId xmlns:a16="http://schemas.microsoft.com/office/drawing/2014/main" id="{3652E40E-7D51-8777-BA0F-DA1E3994E742}"/>
                </a:ext>
              </a:extLst>
            </p:cNvPr>
            <p:cNvGrpSpPr/>
            <p:nvPr/>
          </p:nvGrpSpPr>
          <p:grpSpPr>
            <a:xfrm>
              <a:off x="9308918" y="4450503"/>
              <a:ext cx="4237505" cy="2329605"/>
              <a:chOff x="10245437" y="3822368"/>
              <a:chExt cx="5652654" cy="1952290"/>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3841948" y="4488071"/>
              <a:ext cx="4237505" cy="2355641"/>
              <a:chOff x="10245437" y="3798048"/>
              <a:chExt cx="5652654" cy="2036151"/>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
        <p:nvSpPr>
          <p:cNvPr id="4" name="Rectangle 3">
            <a:extLst>
              <a:ext uri="{FF2B5EF4-FFF2-40B4-BE49-F238E27FC236}">
                <a16:creationId xmlns:a16="http://schemas.microsoft.com/office/drawing/2014/main" id="{1D264C5E-0588-758A-8272-077367FB453B}"/>
              </a:ext>
            </a:extLst>
          </p:cNvPr>
          <p:cNvSpPr/>
          <p:nvPr/>
        </p:nvSpPr>
        <p:spPr>
          <a:xfrm>
            <a:off x="9227106" y="8626445"/>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Manager</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CD62F7FA-C777-504E-3C67-89E4EBCECA4C}"/>
              </a:ext>
            </a:extLst>
          </p:cNvPr>
          <p:cNvGrpSpPr/>
          <p:nvPr/>
        </p:nvGrpSpPr>
        <p:grpSpPr>
          <a:xfrm>
            <a:off x="7194788" y="9381165"/>
            <a:ext cx="11382786" cy="738662"/>
            <a:chOff x="8220667" y="6940762"/>
            <a:chExt cx="11382786" cy="738662"/>
          </a:xfrm>
        </p:grpSpPr>
        <p:cxnSp>
          <p:nvCxnSpPr>
            <p:cNvPr id="19" name="Straight Connector 18">
              <a:extLst>
                <a:ext uri="{FF2B5EF4-FFF2-40B4-BE49-F238E27FC236}">
                  <a16:creationId xmlns:a16="http://schemas.microsoft.com/office/drawing/2014/main" id="{5456D2A8-A307-FDCC-F0E3-4B26DDE2F112}"/>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0" name="TextBox 19">
              <a:extLst>
                <a:ext uri="{FF2B5EF4-FFF2-40B4-BE49-F238E27FC236}">
                  <a16:creationId xmlns:a16="http://schemas.microsoft.com/office/drawing/2014/main" id="{2CF5AA27-ED2C-8FEB-6E00-AC2494C7ACC2}"/>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26" name="Rectangle 25">
            <a:extLst>
              <a:ext uri="{FF2B5EF4-FFF2-40B4-BE49-F238E27FC236}">
                <a16:creationId xmlns:a16="http://schemas.microsoft.com/office/drawing/2014/main" id="{D85BAF45-72E1-7B0D-D671-79A78558C219}"/>
              </a:ext>
            </a:extLst>
          </p:cNvPr>
          <p:cNvSpPr/>
          <p:nvPr/>
        </p:nvSpPr>
        <p:spPr>
          <a:xfrm>
            <a:off x="13507846"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27" name="Group 26">
            <a:extLst>
              <a:ext uri="{FF2B5EF4-FFF2-40B4-BE49-F238E27FC236}">
                <a16:creationId xmlns:a16="http://schemas.microsoft.com/office/drawing/2014/main" id="{2C9712DE-0DA0-D7C1-31DE-DA2AA791276D}"/>
              </a:ext>
            </a:extLst>
          </p:cNvPr>
          <p:cNvGrpSpPr/>
          <p:nvPr/>
        </p:nvGrpSpPr>
        <p:grpSpPr>
          <a:xfrm>
            <a:off x="7194788" y="6663505"/>
            <a:ext cx="11382786" cy="738662"/>
            <a:chOff x="8220667" y="6940762"/>
            <a:chExt cx="11382786" cy="738662"/>
          </a:xfrm>
        </p:grpSpPr>
        <p:cxnSp>
          <p:nvCxnSpPr>
            <p:cNvPr id="28" name="Straight Connector 27">
              <a:extLst>
                <a:ext uri="{FF2B5EF4-FFF2-40B4-BE49-F238E27FC236}">
                  <a16:creationId xmlns:a16="http://schemas.microsoft.com/office/drawing/2014/main" id="{40931D49-80DD-EA15-EE8F-7CFFD31CBE71}"/>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9" name="TextBox 28">
              <a:extLst>
                <a:ext uri="{FF2B5EF4-FFF2-40B4-BE49-F238E27FC236}">
                  <a16:creationId xmlns:a16="http://schemas.microsoft.com/office/drawing/2014/main" id="{8129B828-0903-F506-1255-A75E3891DB0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30" name="Group 29">
            <a:extLst>
              <a:ext uri="{FF2B5EF4-FFF2-40B4-BE49-F238E27FC236}">
                <a16:creationId xmlns:a16="http://schemas.microsoft.com/office/drawing/2014/main" id="{88562302-CD57-A4FF-7A0B-8605D9523023}"/>
              </a:ext>
            </a:extLst>
          </p:cNvPr>
          <p:cNvGrpSpPr/>
          <p:nvPr/>
        </p:nvGrpSpPr>
        <p:grpSpPr>
          <a:xfrm>
            <a:off x="13599264" y="3144002"/>
            <a:ext cx="3660334" cy="3589996"/>
            <a:chOff x="9218742" y="4450503"/>
            <a:chExt cx="8860711" cy="3589996"/>
          </a:xfrm>
        </p:grpSpPr>
        <p:sp>
          <p:nvSpPr>
            <p:cNvPr id="31" name="Rectangle 30">
              <a:extLst>
                <a:ext uri="{FF2B5EF4-FFF2-40B4-BE49-F238E27FC236}">
                  <a16:creationId xmlns:a16="http://schemas.microsoft.com/office/drawing/2014/main" id="{674D6309-9324-471B-59E9-099AE6E23357}"/>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32" name="Group 31">
              <a:extLst>
                <a:ext uri="{FF2B5EF4-FFF2-40B4-BE49-F238E27FC236}">
                  <a16:creationId xmlns:a16="http://schemas.microsoft.com/office/drawing/2014/main" id="{3A9ACD0F-850C-3C96-CBA5-E488005B35DA}"/>
                </a:ext>
              </a:extLst>
            </p:cNvPr>
            <p:cNvGrpSpPr/>
            <p:nvPr/>
          </p:nvGrpSpPr>
          <p:grpSpPr>
            <a:xfrm>
              <a:off x="9308918" y="4450503"/>
              <a:ext cx="4237505" cy="2329605"/>
              <a:chOff x="10245437" y="3822368"/>
              <a:chExt cx="5652654" cy="1952290"/>
            </a:xfrm>
          </p:grpSpPr>
          <p:sp>
            <p:nvSpPr>
              <p:cNvPr id="36" name="Rectangle 35">
                <a:extLst>
                  <a:ext uri="{FF2B5EF4-FFF2-40B4-BE49-F238E27FC236}">
                    <a16:creationId xmlns:a16="http://schemas.microsoft.com/office/drawing/2014/main" id="{E37E2CD8-E688-4491-7A6E-050AF7D326B6}"/>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7" name="Rectangle 36">
                <a:extLst>
                  <a:ext uri="{FF2B5EF4-FFF2-40B4-BE49-F238E27FC236}">
                    <a16:creationId xmlns:a16="http://schemas.microsoft.com/office/drawing/2014/main" id="{0B4C923F-3FFC-B1F1-5F05-5BA722FC6D29}"/>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33" name="Group 32">
              <a:extLst>
                <a:ext uri="{FF2B5EF4-FFF2-40B4-BE49-F238E27FC236}">
                  <a16:creationId xmlns:a16="http://schemas.microsoft.com/office/drawing/2014/main" id="{3CFA2E02-7802-6704-4469-E4F43453D6C3}"/>
                </a:ext>
              </a:extLst>
            </p:cNvPr>
            <p:cNvGrpSpPr/>
            <p:nvPr/>
          </p:nvGrpSpPr>
          <p:grpSpPr>
            <a:xfrm>
              <a:off x="13841948" y="4488071"/>
              <a:ext cx="4237505" cy="2355641"/>
              <a:chOff x="10245437" y="3798048"/>
              <a:chExt cx="5652654" cy="2036151"/>
            </a:xfrm>
          </p:grpSpPr>
          <p:sp>
            <p:nvSpPr>
              <p:cNvPr id="34" name="Rectangle 33">
                <a:extLst>
                  <a:ext uri="{FF2B5EF4-FFF2-40B4-BE49-F238E27FC236}">
                    <a16:creationId xmlns:a16="http://schemas.microsoft.com/office/drawing/2014/main" id="{27FDFB71-D37C-1A5C-4FD3-50A9AAD03B8D}"/>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5" name="Rectangle 34">
                <a:extLst>
                  <a:ext uri="{FF2B5EF4-FFF2-40B4-BE49-F238E27FC236}">
                    <a16:creationId xmlns:a16="http://schemas.microsoft.com/office/drawing/2014/main" id="{46B3E0CE-277E-31A1-8B29-44BF0C396C4D}"/>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Tree>
    <p:extLst>
      <p:ext uri="{BB962C8B-B14F-4D97-AF65-F5344CB8AC3E}">
        <p14:creationId xmlns:p14="http://schemas.microsoft.com/office/powerpoint/2010/main" val="64464006"/>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Virtual Machines are a Core Abstraction"/>
          <p:cNvSpPr txBox="1">
            <a:spLocks noGrp="1"/>
          </p:cNvSpPr>
          <p:nvPr>
            <p:ph type="title"/>
          </p:nvPr>
        </p:nvSpPr>
        <p:spPr>
          <a:prstGeom prst="rect">
            <a:avLst/>
          </a:prstGeom>
        </p:spPr>
        <p:txBody>
          <a:bodyPr/>
          <a:lstStyle/>
          <a:p>
            <a:r>
              <a:rPr dirty="0"/>
              <a:t>Virtual Machines </a:t>
            </a:r>
            <a:r>
              <a:rPr lang="en-US" dirty="0"/>
              <a:t>facilitate multi-tenancy</a:t>
            </a:r>
            <a:endParaRPr dirty="0"/>
          </a:p>
        </p:txBody>
      </p:sp>
      <p:sp>
        <p:nvSpPr>
          <p:cNvPr id="118" name="Slide Subtitle"/>
          <p:cNvSpPr txBox="1">
            <a:spLocks noGrp="1"/>
          </p:cNvSpPr>
          <p:nvPr>
            <p:ph type="body" idx="1"/>
          </p:nvPr>
        </p:nvSpPr>
        <p:spPr>
          <a:prstGeom prst="rect">
            <a:avLst/>
          </a:prstGeom>
        </p:spPr>
        <p:txBody>
          <a:bodyPr/>
          <a:lstStyle/>
          <a:p>
            <a:r>
              <a:rPr dirty="0"/>
              <a:t>Multi-Tenancy</a:t>
            </a:r>
          </a:p>
          <a:p>
            <a:pPr lvl="1"/>
            <a:r>
              <a:rPr dirty="0"/>
              <a:t> Multiple customers sharing same physical machine, oblivious to each other</a:t>
            </a:r>
          </a:p>
          <a:p>
            <a:r>
              <a:rPr dirty="0"/>
              <a:t>Decouples application from hardware</a:t>
            </a:r>
          </a:p>
          <a:p>
            <a:pPr lvl="1"/>
            <a:r>
              <a:rPr dirty="0"/>
              <a:t>virtualization service can provide “live migration”</a:t>
            </a:r>
          </a:p>
          <a:p>
            <a:r>
              <a:rPr dirty="0"/>
              <a:t>Faster to provision and release</a:t>
            </a:r>
          </a:p>
          <a:p>
            <a:pPr lvl="1"/>
            <a:r>
              <a:rPr dirty="0"/>
              <a:t>VM v. physical machines == ~mins v. ~hours</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Virtual Machines to Containers"/>
          <p:cNvSpPr txBox="1">
            <a:spLocks noGrp="1"/>
          </p:cNvSpPr>
          <p:nvPr>
            <p:ph type="title"/>
          </p:nvPr>
        </p:nvSpPr>
        <p:spPr>
          <a:prstGeom prst="rect">
            <a:avLst/>
          </a:prstGeom>
        </p:spPr>
        <p:txBody>
          <a:bodyPr/>
          <a:lstStyle/>
          <a:p>
            <a:r>
              <a:t>Virtual Machines to Containers</a:t>
            </a:r>
          </a:p>
        </p:txBody>
      </p:sp>
      <p:sp>
        <p:nvSpPr>
          <p:cNvPr id="124" name="Slide Subtitle"/>
          <p:cNvSpPr txBox="1">
            <a:spLocks noGrp="1"/>
          </p:cNvSpPr>
          <p:nvPr>
            <p:ph type="body" idx="1"/>
          </p:nvPr>
        </p:nvSpPr>
        <p:spPr>
          <a:prstGeom prst="rect">
            <a:avLst/>
          </a:prstGeom>
        </p:spPr>
        <p:txBody>
          <a:bodyPr/>
          <a:lstStyle/>
          <a:p>
            <a:r>
              <a:rPr dirty="0"/>
              <a:t>Each VM contains a full operating system</a:t>
            </a:r>
          </a:p>
          <a:p>
            <a:r>
              <a:rPr dirty="0"/>
              <a:t>What if each application could run in the same (overall) operating system? Why have multiple copies?</a:t>
            </a:r>
          </a:p>
          <a:p>
            <a:r>
              <a:rPr dirty="0"/>
              <a:t>Advantages to smaller apps:</a:t>
            </a:r>
          </a:p>
          <a:p>
            <a:pPr lvl="1"/>
            <a:r>
              <a:rPr dirty="0"/>
              <a:t>Faster to copy (and hence provision)</a:t>
            </a:r>
          </a:p>
          <a:p>
            <a:pPr lvl="1"/>
            <a:r>
              <a:rPr dirty="0"/>
              <a:t>Consume less storage at rest</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Infrastructure as a Service: Containers"/>
          <p:cNvSpPr txBox="1">
            <a:spLocks noGrp="1"/>
          </p:cNvSpPr>
          <p:nvPr>
            <p:ph type="title"/>
          </p:nvPr>
        </p:nvSpPr>
        <p:spPr>
          <a:prstGeom prst="rect">
            <a:avLst/>
          </a:prstGeom>
        </p:spPr>
        <p:txBody>
          <a:bodyPr/>
          <a:lstStyle/>
          <a:p>
            <a:r>
              <a:t>Infrastructure as a Service: Containers</a:t>
            </a:r>
          </a:p>
        </p:txBody>
      </p:sp>
      <p:sp>
        <p:nvSpPr>
          <p:cNvPr id="183" name="Slide Subtitle"/>
          <p:cNvSpPr txBox="1">
            <a:spLocks noGrp="1"/>
          </p:cNvSpPr>
          <p:nvPr>
            <p:ph type="body" idx="1"/>
          </p:nvPr>
        </p:nvSpPr>
        <p:spPr>
          <a:prstGeom prst="rect">
            <a:avLst/>
          </a:prstGeom>
        </p:spPr>
        <p:txBody>
          <a:bodyPr>
            <a:normAutofit lnSpcReduction="10000"/>
          </a:bodyPr>
          <a:lstStyle/>
          <a:p>
            <a:r>
              <a:rPr dirty="0"/>
              <a:t>Each application is encapsulated in a “lightweight container,” includes:</a:t>
            </a:r>
          </a:p>
          <a:p>
            <a:pPr lvl="1"/>
            <a:r>
              <a:rPr dirty="0"/>
              <a:t>System libraries (e.g. </a:t>
            </a:r>
            <a:r>
              <a:rPr dirty="0" err="1"/>
              <a:t>glibc</a:t>
            </a:r>
            <a:r>
              <a:rPr dirty="0"/>
              <a:t>)</a:t>
            </a:r>
          </a:p>
          <a:p>
            <a:pPr lvl="1"/>
            <a:r>
              <a:rPr dirty="0"/>
              <a:t>External dependencies (e.g. </a:t>
            </a:r>
            <a:r>
              <a:rPr dirty="0" err="1"/>
              <a:t>nodejs</a:t>
            </a:r>
            <a:r>
              <a:rPr dirty="0"/>
              <a:t>)</a:t>
            </a:r>
          </a:p>
          <a:p>
            <a:r>
              <a:rPr dirty="0"/>
              <a:t>“Lightweight” in that container images are smaller than VM images - multi tenant containers run in the OS</a:t>
            </a:r>
          </a:p>
          <a:p>
            <a:r>
              <a:rPr dirty="0"/>
              <a:t>Cloud providers offer “containers as a service” </a:t>
            </a:r>
            <a:br>
              <a:rPr dirty="0"/>
            </a:br>
            <a:r>
              <a:rPr dirty="0"/>
              <a:t>(Amazon ECS </a:t>
            </a:r>
            <a:r>
              <a:rPr dirty="0" err="1"/>
              <a:t>Fargate</a:t>
            </a:r>
            <a:r>
              <a:rPr dirty="0"/>
              <a:t>, Azure Kubernetes, </a:t>
            </a:r>
            <a:br>
              <a:rPr dirty="0"/>
            </a:br>
            <a:r>
              <a:rPr dirty="0"/>
              <a:t>Google Kubernetes)</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You might put several apps in a single container, together with their dependencies</a:t>
            </a:r>
          </a:p>
          <a:p>
            <a:r>
              <a:rPr lang="en-US" dirty="0"/>
              <a:t>Might have only one copy of shared dependencies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A container contains your apps and all their dependencies</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66834"/>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Tree>
    <p:extLst>
      <p:ext uri="{BB962C8B-B14F-4D97-AF65-F5344CB8AC3E}">
        <p14:creationId xmlns:p14="http://schemas.microsoft.com/office/powerpoint/2010/main" val="1384764173"/>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Vendor supplies an on-demand instance of an operating system</a:t>
            </a:r>
          </a:p>
          <a:p>
            <a:pPr lvl="1"/>
            <a:r>
              <a:rPr lang="en-US" dirty="0" err="1"/>
              <a:t>Eg</a:t>
            </a:r>
            <a:r>
              <a:rPr lang="en-US" dirty="0"/>
              <a:t>: Linux version NN</a:t>
            </a:r>
          </a:p>
          <a:p>
            <a:r>
              <a:rPr lang="en-US" dirty="0"/>
              <a:t>Vendor is free to implement that instance in a way that optimizes costs across many clients.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Infrastructure as a Service: with containers</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521050917"/>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Docker provides a standardized interface for your container to use</a:t>
            </a:r>
          </a:p>
          <a:p>
            <a:r>
              <a:rPr lang="en-US" dirty="0"/>
              <a:t>Many vendors will host your Docker container</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Infrastructure as a Service: Docker</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45569"/>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highlight>
                      <a:srgbClr val="FFFF00"/>
                    </a:highlight>
                    <a:uFillTx/>
                    <a:latin typeface="+mj-lt"/>
                    <a:ea typeface="+mj-ea"/>
                    <a:cs typeface="+mj-cs"/>
                    <a:sym typeface="Calibri"/>
                  </a:rPr>
                  <a:t>Docker</a:t>
                </a:r>
                <a:r>
                  <a:rPr kumimoji="0" lang="en-US" sz="3600" b="0" i="0" u="none" strike="noStrike" cap="none" spc="0" normalizeH="0" baseline="0" dirty="0">
                    <a:ln>
                      <a:noFill/>
                    </a:ln>
                    <a:solidFill>
                      <a:srgbClr val="000000"/>
                    </a:solidFill>
                    <a:effectLst/>
                    <a:uFillTx/>
                    <a:latin typeface="+mj-lt"/>
                    <a:ea typeface="+mj-ea"/>
                    <a:cs typeface="+mj-cs"/>
                    <a:sym typeface="Calibri"/>
                  </a:rPr>
                  <a:t> </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489482206"/>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Learning Objectives for this Lesson"/>
          <p:cNvSpPr txBox="1">
            <a:spLocks noGrp="1"/>
          </p:cNvSpPr>
          <p:nvPr>
            <p:ph type="title"/>
          </p:nvPr>
        </p:nvSpPr>
        <p:spPr>
          <a:prstGeom prst="rect">
            <a:avLst/>
          </a:prstGeom>
        </p:spPr>
        <p:txBody>
          <a:bodyPr/>
          <a:lstStyle/>
          <a:p>
            <a:r>
              <a:t>Learning objectives for this lesson</a:t>
            </a:r>
          </a:p>
        </p:txBody>
      </p:sp>
      <p:sp>
        <p:nvSpPr>
          <p:cNvPr id="37" name="By the end of this lesson, you should be able to…"/>
          <p:cNvSpPr txBox="1">
            <a:spLocks noGrp="1"/>
          </p:cNvSpPr>
          <p:nvPr>
            <p:ph type="body" idx="1"/>
          </p:nvPr>
        </p:nvSpPr>
        <p:spPr>
          <a:prstGeom prst="rect">
            <a:avLst/>
          </a:prstGeom>
        </p:spPr>
        <p:txBody>
          <a:bodyPr/>
          <a:lstStyle/>
          <a:p>
            <a:r>
              <a:rPr dirty="0"/>
              <a:t>By the end of this lesson, you should be able to…</a:t>
            </a:r>
          </a:p>
          <a:p>
            <a:pPr lvl="1"/>
            <a:r>
              <a:rPr lang="en-US" dirty="0"/>
              <a:t>Explain</a:t>
            </a:r>
            <a:r>
              <a:rPr dirty="0"/>
              <a:t> what “cloud” computing is</a:t>
            </a:r>
            <a:r>
              <a:rPr lang="en-US" dirty="0"/>
              <a:t> and why it is important</a:t>
            </a:r>
            <a:endParaRPr dirty="0"/>
          </a:p>
          <a:p>
            <a:pPr lvl="1"/>
            <a:r>
              <a:rPr lang="en-US" dirty="0"/>
              <a:t>Describe the difference between virtual machines and containers</a:t>
            </a:r>
          </a:p>
          <a:p>
            <a:pPr lvl="1"/>
            <a:r>
              <a:rPr lang="en-US" dirty="0"/>
              <a:t>Explain why </a:t>
            </a:r>
            <a:r>
              <a:rPr dirty="0"/>
              <a:t>virtual machines and containers </a:t>
            </a:r>
            <a:r>
              <a:rPr lang="en-US" dirty="0"/>
              <a:t>are important in </a:t>
            </a:r>
            <a:r>
              <a:rPr dirty="0"/>
              <a:t>cloud computing</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Many Apps Rely on Common Middleware"/>
          <p:cNvSpPr txBox="1">
            <a:spLocks noGrp="1"/>
          </p:cNvSpPr>
          <p:nvPr>
            <p:ph type="title"/>
          </p:nvPr>
        </p:nvSpPr>
        <p:spPr>
          <a:prstGeom prst="rect">
            <a:avLst/>
          </a:prstGeom>
        </p:spPr>
        <p:txBody>
          <a:bodyPr/>
          <a:lstStyle/>
          <a:p>
            <a:r>
              <a:rPr lang="en-US" dirty="0"/>
              <a:t>Platform-as-a-Service: vendor supplies OS + middleware</a:t>
            </a:r>
            <a:endParaRPr dirty="0"/>
          </a:p>
        </p:txBody>
      </p:sp>
      <p:sp>
        <p:nvSpPr>
          <p:cNvPr id="242" name="Slide Subtitle"/>
          <p:cNvSpPr txBox="1">
            <a:spLocks noGrp="1"/>
          </p:cNvSpPr>
          <p:nvPr>
            <p:ph type="body" idx="1"/>
          </p:nvPr>
        </p:nvSpPr>
        <p:spPr>
          <a:xfrm>
            <a:off x="1676400" y="3000319"/>
            <a:ext cx="14763345" cy="8702677"/>
          </a:xfrm>
          <a:prstGeom prst="rect">
            <a:avLst/>
          </a:prstGeom>
        </p:spPr>
        <p:txBody>
          <a:bodyPr>
            <a:normAutofit lnSpcReduction="10000"/>
          </a:bodyPr>
          <a:lstStyle/>
          <a:p>
            <a:r>
              <a:rPr dirty="0"/>
              <a:t>Middleware is the stuff between our app and a user’s requests:</a:t>
            </a:r>
          </a:p>
          <a:p>
            <a:pPr lvl="1"/>
            <a:r>
              <a:rPr dirty="0"/>
              <a:t>Load balancer: route client requests to one of our app containers</a:t>
            </a:r>
          </a:p>
          <a:p>
            <a:pPr lvl="1"/>
            <a:r>
              <a:rPr dirty="0"/>
              <a:t>Application server: run our handler functions in response to requests from load balancer</a:t>
            </a:r>
          </a:p>
          <a:p>
            <a:pPr lvl="1"/>
            <a:r>
              <a:rPr dirty="0"/>
              <a:t>Monitoring/telemetry: log requests, response times and errors</a:t>
            </a:r>
          </a:p>
          <a:p>
            <a:r>
              <a:rPr dirty="0"/>
              <a:t>Cloud vendors provide managed middleware platforms too: “Platform as a Service”</a:t>
            </a:r>
          </a:p>
        </p:txBody>
      </p:sp>
      <p:grpSp>
        <p:nvGrpSpPr>
          <p:cNvPr id="268" name="Group"/>
          <p:cNvGrpSpPr/>
          <p:nvPr/>
        </p:nvGrpSpPr>
        <p:grpSpPr>
          <a:xfrm>
            <a:off x="16920643" y="3990182"/>
            <a:ext cx="3362793" cy="7983605"/>
            <a:chOff x="0" y="0"/>
            <a:chExt cx="3362792" cy="7983604"/>
          </a:xfrm>
        </p:grpSpPr>
        <p:grpSp>
          <p:nvGrpSpPr>
            <p:cNvPr id="245" name="Physical data center"/>
            <p:cNvGrpSpPr/>
            <p:nvPr/>
          </p:nvGrpSpPr>
          <p:grpSpPr>
            <a:xfrm>
              <a:off x="76119" y="6644629"/>
              <a:ext cx="3210553" cy="766024"/>
              <a:chOff x="0" y="0"/>
              <a:chExt cx="3210552" cy="766023"/>
            </a:xfrm>
          </p:grpSpPr>
          <p:sp>
            <p:nvSpPr>
              <p:cNvPr id="24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44"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248" name="Network"/>
            <p:cNvGrpSpPr/>
            <p:nvPr/>
          </p:nvGrpSpPr>
          <p:grpSpPr>
            <a:xfrm>
              <a:off x="76119" y="5691216"/>
              <a:ext cx="3210553" cy="766024"/>
              <a:chOff x="0" y="0"/>
              <a:chExt cx="3210552" cy="766023"/>
            </a:xfrm>
          </p:grpSpPr>
          <p:sp>
            <p:nvSpPr>
              <p:cNvPr id="24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47"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251" name="Storage"/>
            <p:cNvGrpSpPr/>
            <p:nvPr/>
          </p:nvGrpSpPr>
          <p:grpSpPr>
            <a:xfrm>
              <a:off x="76119" y="4737801"/>
              <a:ext cx="3210553" cy="766025"/>
              <a:chOff x="0" y="0"/>
              <a:chExt cx="3210552" cy="766024"/>
            </a:xfrm>
          </p:grpSpPr>
          <p:sp>
            <p:nvSpPr>
              <p:cNvPr id="249"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0"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254" name="Physical Server"/>
            <p:cNvGrpSpPr/>
            <p:nvPr/>
          </p:nvGrpSpPr>
          <p:grpSpPr>
            <a:xfrm>
              <a:off x="76119" y="3784386"/>
              <a:ext cx="3210553" cy="766025"/>
              <a:chOff x="0" y="0"/>
              <a:chExt cx="3210552" cy="766024"/>
            </a:xfrm>
          </p:grpSpPr>
          <p:sp>
            <p:nvSpPr>
              <p:cNvPr id="252"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3"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257" name="Operating System"/>
            <p:cNvGrpSpPr/>
            <p:nvPr/>
          </p:nvGrpSpPr>
          <p:grpSpPr>
            <a:xfrm>
              <a:off x="76119" y="1906830"/>
              <a:ext cx="3210553" cy="766024"/>
              <a:chOff x="0" y="0"/>
              <a:chExt cx="3210552" cy="766023"/>
            </a:xfrm>
          </p:grpSpPr>
          <p:sp>
            <p:nvSpPr>
              <p:cNvPr id="25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6"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260" name="Middleware"/>
            <p:cNvGrpSpPr/>
            <p:nvPr/>
          </p:nvGrpSpPr>
          <p:grpSpPr>
            <a:xfrm>
              <a:off x="76119" y="953415"/>
              <a:ext cx="3210553" cy="766024"/>
              <a:chOff x="0" y="0"/>
              <a:chExt cx="3210552" cy="766023"/>
            </a:xfrm>
          </p:grpSpPr>
          <p:sp>
            <p:nvSpPr>
              <p:cNvPr id="25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9"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263" name="Application"/>
            <p:cNvGrpSpPr/>
            <p:nvPr/>
          </p:nvGrpSpPr>
          <p:grpSpPr>
            <a:xfrm>
              <a:off x="76119" y="0"/>
              <a:ext cx="3210553" cy="766024"/>
              <a:chOff x="0" y="0"/>
              <a:chExt cx="3210552" cy="766023"/>
            </a:xfrm>
          </p:grpSpPr>
          <p:sp>
            <p:nvSpPr>
              <p:cNvPr id="26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62"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266" name="Virtualization"/>
            <p:cNvGrpSpPr/>
            <p:nvPr/>
          </p:nvGrpSpPr>
          <p:grpSpPr>
            <a:xfrm>
              <a:off x="76119" y="2860244"/>
              <a:ext cx="3210553" cy="766025"/>
              <a:chOff x="0" y="0"/>
              <a:chExt cx="3210552" cy="766024"/>
            </a:xfrm>
          </p:grpSpPr>
          <p:sp>
            <p:nvSpPr>
              <p:cNvPr id="264"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65"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267" name="IaaS: Container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 Containers</a:t>
              </a:r>
            </a:p>
          </p:txBody>
        </p:sp>
      </p:grpSp>
      <p:sp>
        <p:nvSpPr>
          <p:cNvPr id="269"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270"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296" name="Group"/>
          <p:cNvGrpSpPr/>
          <p:nvPr/>
        </p:nvGrpSpPr>
        <p:grpSpPr>
          <a:xfrm>
            <a:off x="20530624" y="3990182"/>
            <a:ext cx="3362793" cy="7983605"/>
            <a:chOff x="0" y="0"/>
            <a:chExt cx="3362792" cy="7983604"/>
          </a:xfrm>
        </p:grpSpPr>
        <p:grpSp>
          <p:nvGrpSpPr>
            <p:cNvPr id="273" name="Physical data center"/>
            <p:cNvGrpSpPr/>
            <p:nvPr/>
          </p:nvGrpSpPr>
          <p:grpSpPr>
            <a:xfrm>
              <a:off x="76119" y="6644629"/>
              <a:ext cx="3210553" cy="766024"/>
              <a:chOff x="0" y="0"/>
              <a:chExt cx="3210552" cy="766023"/>
            </a:xfrm>
          </p:grpSpPr>
          <p:sp>
            <p:nvSpPr>
              <p:cNvPr id="27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72"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276" name="Network"/>
            <p:cNvGrpSpPr/>
            <p:nvPr/>
          </p:nvGrpSpPr>
          <p:grpSpPr>
            <a:xfrm>
              <a:off x="76119" y="5691216"/>
              <a:ext cx="3210553" cy="766024"/>
              <a:chOff x="0" y="0"/>
              <a:chExt cx="3210552" cy="766023"/>
            </a:xfrm>
          </p:grpSpPr>
          <p:sp>
            <p:nvSpPr>
              <p:cNvPr id="27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75"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279" name="Storage"/>
            <p:cNvGrpSpPr/>
            <p:nvPr/>
          </p:nvGrpSpPr>
          <p:grpSpPr>
            <a:xfrm>
              <a:off x="76119" y="4737801"/>
              <a:ext cx="3210553" cy="766025"/>
              <a:chOff x="0" y="0"/>
              <a:chExt cx="3210552" cy="766024"/>
            </a:xfrm>
          </p:grpSpPr>
          <p:sp>
            <p:nvSpPr>
              <p:cNvPr id="277"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78"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282" name="Physical Server"/>
            <p:cNvGrpSpPr/>
            <p:nvPr/>
          </p:nvGrpSpPr>
          <p:grpSpPr>
            <a:xfrm>
              <a:off x="76119" y="3784386"/>
              <a:ext cx="3210553" cy="766025"/>
              <a:chOff x="0" y="0"/>
              <a:chExt cx="3210552" cy="766024"/>
            </a:xfrm>
          </p:grpSpPr>
          <p:sp>
            <p:nvSpPr>
              <p:cNvPr id="2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1"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285" name="Operating System"/>
            <p:cNvGrpSpPr/>
            <p:nvPr/>
          </p:nvGrpSpPr>
          <p:grpSpPr>
            <a:xfrm>
              <a:off x="76119" y="1906830"/>
              <a:ext cx="3210553" cy="766024"/>
              <a:chOff x="0" y="0"/>
              <a:chExt cx="3210552" cy="766023"/>
            </a:xfrm>
          </p:grpSpPr>
          <p:sp>
            <p:nvSpPr>
              <p:cNvPr id="28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4"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288" name="Middleware"/>
            <p:cNvGrpSpPr/>
            <p:nvPr/>
          </p:nvGrpSpPr>
          <p:grpSpPr>
            <a:xfrm>
              <a:off x="76119" y="953415"/>
              <a:ext cx="3210553" cy="766024"/>
              <a:chOff x="0" y="0"/>
              <a:chExt cx="3210552" cy="766023"/>
            </a:xfrm>
          </p:grpSpPr>
          <p:sp>
            <p:nvSpPr>
              <p:cNvPr id="28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7"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291" name="Application"/>
            <p:cNvGrpSpPr/>
            <p:nvPr/>
          </p:nvGrpSpPr>
          <p:grpSpPr>
            <a:xfrm>
              <a:off x="76119" y="0"/>
              <a:ext cx="3210553" cy="766024"/>
              <a:chOff x="0" y="0"/>
              <a:chExt cx="3210552" cy="766023"/>
            </a:xfrm>
          </p:grpSpPr>
          <p:sp>
            <p:nvSpPr>
              <p:cNvPr id="28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90"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294" name="Virtualization"/>
            <p:cNvGrpSpPr/>
            <p:nvPr/>
          </p:nvGrpSpPr>
          <p:grpSpPr>
            <a:xfrm>
              <a:off x="76119" y="2860244"/>
              <a:ext cx="3210553" cy="766025"/>
              <a:chOff x="0" y="0"/>
              <a:chExt cx="3210552" cy="766024"/>
            </a:xfrm>
          </p:grpSpPr>
          <p:sp>
            <p:nvSpPr>
              <p:cNvPr id="292"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93"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295" name="P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PaaS is the Simplest Choice for App Deployment"/>
          <p:cNvSpPr txBox="1">
            <a:spLocks noGrp="1"/>
          </p:cNvSpPr>
          <p:nvPr>
            <p:ph type="title"/>
          </p:nvPr>
        </p:nvSpPr>
        <p:spPr>
          <a:prstGeom prst="rect">
            <a:avLst/>
          </a:prstGeom>
        </p:spPr>
        <p:txBody>
          <a:bodyPr/>
          <a:lstStyle/>
          <a:p>
            <a:r>
              <a:rPr dirty="0"/>
              <a:t>PaaS</a:t>
            </a:r>
            <a:r>
              <a:rPr lang="en-US" dirty="0"/>
              <a:t> is often the</a:t>
            </a:r>
            <a:r>
              <a:rPr dirty="0"/>
              <a:t> simplest choice for app deployment</a:t>
            </a:r>
          </a:p>
        </p:txBody>
      </p:sp>
      <p:sp>
        <p:nvSpPr>
          <p:cNvPr id="301" name="Slide Subtitle"/>
          <p:cNvSpPr txBox="1">
            <a:spLocks noGrp="1"/>
          </p:cNvSpPr>
          <p:nvPr>
            <p:ph type="body" idx="1"/>
          </p:nvPr>
        </p:nvSpPr>
        <p:spPr>
          <a:prstGeom prst="rect">
            <a:avLst/>
          </a:prstGeom>
        </p:spPr>
        <p:txBody>
          <a:bodyPr>
            <a:normAutofit lnSpcReduction="10000"/>
          </a:bodyPr>
          <a:lstStyle/>
          <a:p>
            <a:r>
              <a:rPr b="1" dirty="0"/>
              <a:t>Platform-as-a-Service</a:t>
            </a:r>
            <a:r>
              <a:rPr dirty="0"/>
              <a:t> provides components most apps need, fully managed by the vendor: load balancer, monitoring, application server</a:t>
            </a:r>
          </a:p>
          <a:p>
            <a:pPr lvl="1"/>
            <a:r>
              <a:rPr dirty="0"/>
              <a:t>Heroku, AWS Elastic Beanstalk, Google App Engine</a:t>
            </a:r>
          </a:p>
          <a:p>
            <a:r>
              <a:rPr dirty="0"/>
              <a:t>Some </a:t>
            </a:r>
            <a:r>
              <a:rPr dirty="0" err="1"/>
              <a:t>PaaSs</a:t>
            </a:r>
            <a:r>
              <a:rPr dirty="0"/>
              <a:t> deploy apps as single functions invoked only</a:t>
            </a:r>
            <a:r>
              <a:rPr lang="en-US" dirty="0"/>
              <a:t> </a:t>
            </a:r>
            <a:r>
              <a:rPr dirty="0"/>
              <a:t>when a web request is made</a:t>
            </a:r>
          </a:p>
          <a:p>
            <a:pPr lvl="1"/>
            <a:r>
              <a:rPr dirty="0"/>
              <a:t>AWS Lambda, Google Cloud Functions, Azure Functions</a:t>
            </a:r>
          </a:p>
          <a:p>
            <a:r>
              <a:rPr dirty="0"/>
              <a:t>Some </a:t>
            </a:r>
            <a:r>
              <a:rPr dirty="0" err="1"/>
              <a:t>PaaSs</a:t>
            </a:r>
            <a:r>
              <a:rPr dirty="0"/>
              <a:t> provide databases and authentication</a:t>
            </a:r>
          </a:p>
          <a:p>
            <a:pPr lvl="1"/>
            <a:r>
              <a:rPr dirty="0"/>
              <a:t>Google Firebase, Back4App</a:t>
            </a:r>
          </a:p>
        </p:txBody>
      </p:sp>
      <p:grpSp>
        <p:nvGrpSpPr>
          <p:cNvPr id="327" name="Group"/>
          <p:cNvGrpSpPr/>
          <p:nvPr/>
        </p:nvGrpSpPr>
        <p:grpSpPr>
          <a:xfrm>
            <a:off x="20530624" y="4410978"/>
            <a:ext cx="3362793" cy="7983605"/>
            <a:chOff x="0" y="0"/>
            <a:chExt cx="3362792" cy="7983604"/>
          </a:xfrm>
        </p:grpSpPr>
        <p:grpSp>
          <p:nvGrpSpPr>
            <p:cNvPr id="304" name="Physical data center"/>
            <p:cNvGrpSpPr/>
            <p:nvPr/>
          </p:nvGrpSpPr>
          <p:grpSpPr>
            <a:xfrm>
              <a:off x="76119" y="6644628"/>
              <a:ext cx="3210553" cy="766024"/>
              <a:chOff x="0" y="0"/>
              <a:chExt cx="3210552" cy="766023"/>
            </a:xfrm>
          </p:grpSpPr>
          <p:sp>
            <p:nvSpPr>
              <p:cNvPr id="30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3"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07" name="Network"/>
            <p:cNvGrpSpPr/>
            <p:nvPr/>
          </p:nvGrpSpPr>
          <p:grpSpPr>
            <a:xfrm>
              <a:off x="76119" y="5691215"/>
              <a:ext cx="3210553" cy="766024"/>
              <a:chOff x="0" y="0"/>
              <a:chExt cx="3210552" cy="766023"/>
            </a:xfrm>
          </p:grpSpPr>
          <p:sp>
            <p:nvSpPr>
              <p:cNvPr id="30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6"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10" name="Storage"/>
            <p:cNvGrpSpPr/>
            <p:nvPr/>
          </p:nvGrpSpPr>
          <p:grpSpPr>
            <a:xfrm>
              <a:off x="76119" y="4737800"/>
              <a:ext cx="3210553" cy="766025"/>
              <a:chOff x="0" y="0"/>
              <a:chExt cx="3210552" cy="766024"/>
            </a:xfrm>
          </p:grpSpPr>
          <p:sp>
            <p:nvSpPr>
              <p:cNvPr id="30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9"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13" name="Physical Server"/>
            <p:cNvGrpSpPr/>
            <p:nvPr/>
          </p:nvGrpSpPr>
          <p:grpSpPr>
            <a:xfrm>
              <a:off x="76119" y="3784386"/>
              <a:ext cx="3210553" cy="766025"/>
              <a:chOff x="0" y="0"/>
              <a:chExt cx="3210552" cy="766024"/>
            </a:xfrm>
          </p:grpSpPr>
          <p:sp>
            <p:nvSpPr>
              <p:cNvPr id="311"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2"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16" name="Operating System"/>
            <p:cNvGrpSpPr/>
            <p:nvPr/>
          </p:nvGrpSpPr>
          <p:grpSpPr>
            <a:xfrm>
              <a:off x="76119" y="1906830"/>
              <a:ext cx="3210553" cy="766024"/>
              <a:chOff x="0" y="0"/>
              <a:chExt cx="3210552" cy="766023"/>
            </a:xfrm>
          </p:grpSpPr>
          <p:sp>
            <p:nvSpPr>
              <p:cNvPr id="31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5"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19" name="Middleware"/>
            <p:cNvGrpSpPr/>
            <p:nvPr/>
          </p:nvGrpSpPr>
          <p:grpSpPr>
            <a:xfrm>
              <a:off x="76119" y="953415"/>
              <a:ext cx="3210553" cy="766024"/>
              <a:chOff x="0" y="0"/>
              <a:chExt cx="3210552" cy="766023"/>
            </a:xfrm>
          </p:grpSpPr>
          <p:sp>
            <p:nvSpPr>
              <p:cNvPr id="31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8"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22" name="Application"/>
            <p:cNvGrpSpPr/>
            <p:nvPr/>
          </p:nvGrpSpPr>
          <p:grpSpPr>
            <a:xfrm>
              <a:off x="76119" y="0"/>
              <a:ext cx="3210553" cy="766024"/>
              <a:chOff x="0" y="0"/>
              <a:chExt cx="3210552" cy="766023"/>
            </a:xfrm>
          </p:grpSpPr>
          <p:sp>
            <p:nvSpPr>
              <p:cNvPr id="32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1"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25" name="Virtualization"/>
            <p:cNvGrpSpPr/>
            <p:nvPr/>
          </p:nvGrpSpPr>
          <p:grpSpPr>
            <a:xfrm>
              <a:off x="76119" y="2860244"/>
              <a:ext cx="3210553" cy="766025"/>
              <a:chOff x="0" y="0"/>
              <a:chExt cx="3210552" cy="766024"/>
            </a:xfrm>
          </p:grpSpPr>
          <p:sp>
            <p:nvSpPr>
              <p:cNvPr id="323"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4"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26" name="P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Heroku is a Platform as a Service"/>
          <p:cNvSpPr txBox="1">
            <a:spLocks noGrp="1"/>
          </p:cNvSpPr>
          <p:nvPr>
            <p:ph type="title"/>
          </p:nvPr>
        </p:nvSpPr>
        <p:spPr>
          <a:prstGeom prst="rect">
            <a:avLst/>
          </a:prstGeom>
        </p:spPr>
        <p:txBody>
          <a:bodyPr/>
          <a:lstStyle/>
          <a:p>
            <a:r>
              <a:t>Heroku’s PaaS</a:t>
            </a:r>
          </a:p>
        </p:txBody>
      </p:sp>
      <p:sp>
        <p:nvSpPr>
          <p:cNvPr id="332" name="Slide Subtitle"/>
          <p:cNvSpPr txBox="1">
            <a:spLocks noGrp="1"/>
          </p:cNvSpPr>
          <p:nvPr>
            <p:ph type="body" idx="1"/>
          </p:nvPr>
        </p:nvSpPr>
        <p:spPr>
          <a:prstGeom prst="rect">
            <a:avLst/>
          </a:prstGeom>
        </p:spPr>
        <p:txBody>
          <a:bodyPr>
            <a:normAutofit lnSpcReduction="10000"/>
          </a:bodyPr>
          <a:lstStyle/>
          <a:p>
            <a:r>
              <a:t>Takes a web app as input</a:t>
            </a:r>
          </a:p>
          <a:p>
            <a:pPr lvl="1"/>
            <a:r>
              <a:t>No container, only need entry point to code, e.g. “npm start”</a:t>
            </a:r>
          </a:p>
          <a:p>
            <a:r>
              <a:t>Hosts web app at chosen URL, can scale resources up/down on-demand</a:t>
            </a:r>
          </a:p>
          <a:p>
            <a:pPr lvl="1"/>
            <a:r>
              <a:t>Load balancer fully managed by Heroku, scaling transparent</a:t>
            </a:r>
          </a:p>
          <a:p>
            <a:pPr lvl="1"/>
            <a:r>
              <a:t>Auto-scale down to use no resources, spins up container on reception of a request</a:t>
            </a:r>
          </a:p>
          <a:p>
            <a:pPr lvl="1"/>
            <a:r>
              <a:t>Dashboard for monitoring/reporting</a:t>
            </a:r>
          </a:p>
        </p:txBody>
      </p:sp>
      <p:grpSp>
        <p:nvGrpSpPr>
          <p:cNvPr id="335" name="Container"/>
          <p:cNvGrpSpPr/>
          <p:nvPr/>
        </p:nvGrpSpPr>
        <p:grpSpPr>
          <a:xfrm>
            <a:off x="20609297" y="10959202"/>
            <a:ext cx="3624021" cy="1808103"/>
            <a:chOff x="0" y="0"/>
            <a:chExt cx="3624019" cy="1808102"/>
          </a:xfrm>
        </p:grpSpPr>
        <p:sp>
          <p:nvSpPr>
            <p:cNvPr id="333"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34" name="Container"/>
            <p:cNvSpPr txBox="1"/>
            <p:nvPr/>
          </p:nvSpPr>
          <p:spPr>
            <a:xfrm>
              <a:off x="0" y="-1"/>
              <a:ext cx="3624020"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t>Container</a:t>
              </a:r>
            </a:p>
          </p:txBody>
        </p:sp>
      </p:grpSp>
      <p:grpSp>
        <p:nvGrpSpPr>
          <p:cNvPr id="338" name="Our NodeJS App"/>
          <p:cNvGrpSpPr/>
          <p:nvPr/>
        </p:nvGrpSpPr>
        <p:grpSpPr>
          <a:xfrm>
            <a:off x="20774445" y="11551291"/>
            <a:ext cx="3293725" cy="1076757"/>
            <a:chOff x="0" y="0"/>
            <a:chExt cx="3293724" cy="1076755"/>
          </a:xfrm>
        </p:grpSpPr>
        <p:sp>
          <p:nvSpPr>
            <p:cNvPr id="336" name="Rectangle"/>
            <p:cNvSpPr/>
            <p:nvPr/>
          </p:nvSpPr>
          <p:spPr>
            <a:xfrm>
              <a:off x="-1" y="0"/>
              <a:ext cx="3293726"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37" name="Our NodeJS App"/>
            <p:cNvSpPr txBox="1"/>
            <p:nvPr/>
          </p:nvSpPr>
          <p:spPr>
            <a:xfrm>
              <a:off x="-1" y="258153"/>
              <a:ext cx="3293726"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grpSp>
        <p:nvGrpSpPr>
          <p:cNvPr id="341" name="Container"/>
          <p:cNvGrpSpPr/>
          <p:nvPr/>
        </p:nvGrpSpPr>
        <p:grpSpPr>
          <a:xfrm>
            <a:off x="16639074" y="10959202"/>
            <a:ext cx="3624021" cy="1808103"/>
            <a:chOff x="0" y="0"/>
            <a:chExt cx="3624019" cy="1808102"/>
          </a:xfrm>
        </p:grpSpPr>
        <p:sp>
          <p:nvSpPr>
            <p:cNvPr id="339"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40" name="Container"/>
            <p:cNvSpPr txBox="1"/>
            <p:nvPr/>
          </p:nvSpPr>
          <p:spPr>
            <a:xfrm>
              <a:off x="0" y="-1"/>
              <a:ext cx="3624020"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t>Container</a:t>
              </a:r>
            </a:p>
          </p:txBody>
        </p:sp>
      </p:grpSp>
      <p:grpSp>
        <p:nvGrpSpPr>
          <p:cNvPr id="344" name="Our NodeJS App"/>
          <p:cNvGrpSpPr/>
          <p:nvPr/>
        </p:nvGrpSpPr>
        <p:grpSpPr>
          <a:xfrm>
            <a:off x="16804222" y="11551291"/>
            <a:ext cx="3293726" cy="1076757"/>
            <a:chOff x="0" y="0"/>
            <a:chExt cx="3293724" cy="1076755"/>
          </a:xfrm>
        </p:grpSpPr>
        <p:sp>
          <p:nvSpPr>
            <p:cNvPr id="342" name="Rectangle"/>
            <p:cNvSpPr/>
            <p:nvPr/>
          </p:nvSpPr>
          <p:spPr>
            <a:xfrm>
              <a:off x="0" y="0"/>
              <a:ext cx="3293725"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3" name="Our NodeJS App"/>
            <p:cNvSpPr txBox="1"/>
            <p:nvPr/>
          </p:nvSpPr>
          <p:spPr>
            <a:xfrm>
              <a:off x="0" y="258153"/>
              <a:ext cx="3293725"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sp>
        <p:nvSpPr>
          <p:cNvPr id="345" name="Line"/>
          <p:cNvSpPr/>
          <p:nvPr/>
        </p:nvSpPr>
        <p:spPr>
          <a:xfrm flipH="1">
            <a:off x="18452012" y="9818448"/>
            <a:ext cx="1587342" cy="105552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6" name="Line"/>
          <p:cNvSpPr/>
          <p:nvPr/>
        </p:nvSpPr>
        <p:spPr>
          <a:xfrm>
            <a:off x="20232793" y="9818448"/>
            <a:ext cx="1608216" cy="1055751"/>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7" name="Line"/>
          <p:cNvSpPr/>
          <p:nvPr/>
        </p:nvSpPr>
        <p:spPr>
          <a:xfrm>
            <a:off x="20224503" y="7211966"/>
            <a:ext cx="1" cy="133067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grpSp>
        <p:nvGrpSpPr>
          <p:cNvPr id="350" name="Load balancer + traffic monitor"/>
          <p:cNvGrpSpPr/>
          <p:nvPr/>
        </p:nvGrpSpPr>
        <p:grpSpPr>
          <a:xfrm>
            <a:off x="18577641" y="8567397"/>
            <a:ext cx="3293726" cy="1270002"/>
            <a:chOff x="0" y="0"/>
            <a:chExt cx="3293724" cy="1270001"/>
          </a:xfrm>
        </p:grpSpPr>
        <p:sp>
          <p:nvSpPr>
            <p:cNvPr id="348" name="Rectangle"/>
            <p:cNvSpPr/>
            <p:nvPr/>
          </p:nvSpPr>
          <p:spPr>
            <a:xfrm>
              <a:off x="0" y="-1"/>
              <a:ext cx="3293725" cy="1270003"/>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9" name="Load balancer + traffic monitor"/>
            <p:cNvSpPr txBox="1"/>
            <p:nvPr/>
          </p:nvSpPr>
          <p:spPr>
            <a:xfrm>
              <a:off x="0" y="119826"/>
              <a:ext cx="3293725" cy="103034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Load balancer + traffic monitor</a:t>
              </a:r>
            </a:p>
          </p:txBody>
        </p:sp>
      </p:grpSp>
      <p:sp>
        <p:nvSpPr>
          <p:cNvPr id="351" name="HTTP requests"/>
          <p:cNvSpPr txBox="1"/>
          <p:nvPr/>
        </p:nvSpPr>
        <p:spPr>
          <a:xfrm>
            <a:off x="19091868" y="6726145"/>
            <a:ext cx="2265274" cy="4610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2438337">
              <a:defRPr sz="2400" b="1">
                <a:latin typeface="Helvetica Neue"/>
                <a:ea typeface="Helvetica Neue"/>
                <a:cs typeface="Helvetica Neue"/>
                <a:sym typeface="Helvetica Neue"/>
              </a:defRPr>
            </a:lvl1pPr>
          </a:lstStyle>
          <a:p>
            <a:r>
              <a:t>HTTP requests</a:t>
            </a:r>
          </a:p>
        </p:txBody>
      </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Software as a Service is Fully Managed"/>
          <p:cNvSpPr txBox="1">
            <a:spLocks noGrp="1"/>
          </p:cNvSpPr>
          <p:nvPr>
            <p:ph type="title"/>
          </p:nvPr>
        </p:nvSpPr>
        <p:spPr>
          <a:prstGeom prst="rect">
            <a:avLst/>
          </a:prstGeom>
        </p:spPr>
        <p:txBody>
          <a:bodyPr/>
          <a:lstStyle/>
          <a:p>
            <a:r>
              <a:rPr dirty="0"/>
              <a:t>Software as a Service</a:t>
            </a:r>
            <a:r>
              <a:rPr lang="en-US" dirty="0"/>
              <a:t> adds more vendor-managed apps</a:t>
            </a:r>
            <a:endParaRPr dirty="0"/>
          </a:p>
        </p:txBody>
      </p:sp>
      <p:sp>
        <p:nvSpPr>
          <p:cNvPr id="356" name="Slide Subtitle"/>
          <p:cNvSpPr txBox="1">
            <a:spLocks noGrp="1"/>
          </p:cNvSpPr>
          <p:nvPr>
            <p:ph type="body" idx="1"/>
          </p:nvPr>
        </p:nvSpPr>
        <p:spPr>
          <a:prstGeom prst="rect">
            <a:avLst/>
          </a:prstGeom>
        </p:spPr>
        <p:txBody>
          <a:bodyPr/>
          <a:lstStyle/>
          <a:p>
            <a:r>
              <a:rPr dirty="0"/>
              <a:t>Providers </a:t>
            </a:r>
            <a:r>
              <a:rPr lang="en-US" dirty="0"/>
              <a:t>may </a:t>
            </a:r>
            <a:r>
              <a:rPr dirty="0"/>
              <a:t>also develop custom software offered only as a service</a:t>
            </a:r>
          </a:p>
          <a:p>
            <a:r>
              <a:rPr dirty="0"/>
              <a:t>Examples:</a:t>
            </a:r>
          </a:p>
          <a:p>
            <a:pPr lvl="1"/>
            <a:r>
              <a:rPr dirty="0"/>
              <a:t>PostgreSQL (open source)</a:t>
            </a:r>
          </a:p>
          <a:p>
            <a:pPr lvl="1"/>
            <a:r>
              <a:rPr dirty="0"/>
              <a:t>Twilio Programmable Video (proprietary chat) </a:t>
            </a:r>
          </a:p>
        </p:txBody>
      </p:sp>
      <p:sp>
        <p:nvSpPr>
          <p:cNvPr id="357"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358"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384" name="Group"/>
          <p:cNvGrpSpPr/>
          <p:nvPr/>
        </p:nvGrpSpPr>
        <p:grpSpPr>
          <a:xfrm>
            <a:off x="16759398" y="3990182"/>
            <a:ext cx="3362793" cy="7983605"/>
            <a:chOff x="0" y="0"/>
            <a:chExt cx="3362792" cy="7983604"/>
          </a:xfrm>
        </p:grpSpPr>
        <p:grpSp>
          <p:nvGrpSpPr>
            <p:cNvPr id="361" name="Physical data center"/>
            <p:cNvGrpSpPr/>
            <p:nvPr/>
          </p:nvGrpSpPr>
          <p:grpSpPr>
            <a:xfrm>
              <a:off x="76119" y="6644629"/>
              <a:ext cx="3210553" cy="766024"/>
              <a:chOff x="0" y="0"/>
              <a:chExt cx="3210552" cy="766023"/>
            </a:xfrm>
          </p:grpSpPr>
          <p:sp>
            <p:nvSpPr>
              <p:cNvPr id="3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0"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64" name="Network"/>
            <p:cNvGrpSpPr/>
            <p:nvPr/>
          </p:nvGrpSpPr>
          <p:grpSpPr>
            <a:xfrm>
              <a:off x="76119" y="5691216"/>
              <a:ext cx="3210553" cy="766024"/>
              <a:chOff x="0" y="0"/>
              <a:chExt cx="3210552" cy="766023"/>
            </a:xfrm>
          </p:grpSpPr>
          <p:sp>
            <p:nvSpPr>
              <p:cNvPr id="3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3"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7" name="Storage"/>
            <p:cNvGrpSpPr/>
            <p:nvPr/>
          </p:nvGrpSpPr>
          <p:grpSpPr>
            <a:xfrm>
              <a:off x="76119" y="4737801"/>
              <a:ext cx="3210553" cy="766025"/>
              <a:chOff x="0" y="0"/>
              <a:chExt cx="3210552" cy="766024"/>
            </a:xfrm>
          </p:grpSpPr>
          <p:sp>
            <p:nvSpPr>
              <p:cNvPr id="365"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6"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0" name="Physical Server"/>
            <p:cNvGrpSpPr/>
            <p:nvPr/>
          </p:nvGrpSpPr>
          <p:grpSpPr>
            <a:xfrm>
              <a:off x="76119" y="3784386"/>
              <a:ext cx="3210553" cy="766025"/>
              <a:chOff x="0" y="0"/>
              <a:chExt cx="3210552" cy="766024"/>
            </a:xfrm>
          </p:grpSpPr>
          <p:sp>
            <p:nvSpPr>
              <p:cNvPr id="36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9"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73" name="Operating System"/>
            <p:cNvGrpSpPr/>
            <p:nvPr/>
          </p:nvGrpSpPr>
          <p:grpSpPr>
            <a:xfrm>
              <a:off x="76119" y="1906830"/>
              <a:ext cx="3210553" cy="766024"/>
              <a:chOff x="0" y="0"/>
              <a:chExt cx="3210552" cy="766023"/>
            </a:xfrm>
          </p:grpSpPr>
          <p:sp>
            <p:nvSpPr>
              <p:cNvPr id="37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2"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76" name="Middleware"/>
            <p:cNvGrpSpPr/>
            <p:nvPr/>
          </p:nvGrpSpPr>
          <p:grpSpPr>
            <a:xfrm>
              <a:off x="76119" y="953415"/>
              <a:ext cx="3210553" cy="766024"/>
              <a:chOff x="0" y="0"/>
              <a:chExt cx="3210552" cy="766023"/>
            </a:xfrm>
          </p:grpSpPr>
          <p:sp>
            <p:nvSpPr>
              <p:cNvPr id="374"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5"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79" name="Application"/>
            <p:cNvGrpSpPr/>
            <p:nvPr/>
          </p:nvGrpSpPr>
          <p:grpSpPr>
            <a:xfrm>
              <a:off x="76119" y="0"/>
              <a:ext cx="3210553" cy="766024"/>
              <a:chOff x="0" y="0"/>
              <a:chExt cx="3210552" cy="766023"/>
            </a:xfrm>
          </p:grpSpPr>
          <p:sp>
            <p:nvSpPr>
              <p:cNvPr id="377"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8"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82" name="Virtualization"/>
            <p:cNvGrpSpPr/>
            <p:nvPr/>
          </p:nvGrpSpPr>
          <p:grpSpPr>
            <a:xfrm>
              <a:off x="76119" y="2860244"/>
              <a:ext cx="3210553" cy="766025"/>
              <a:chOff x="0" y="0"/>
              <a:chExt cx="3210552" cy="766024"/>
            </a:xfrm>
          </p:grpSpPr>
          <p:sp>
            <p:nvSpPr>
              <p:cNvPr id="3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1"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83"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10" name="Group"/>
          <p:cNvGrpSpPr/>
          <p:nvPr/>
        </p:nvGrpSpPr>
        <p:grpSpPr>
          <a:xfrm>
            <a:off x="20530624" y="3968200"/>
            <a:ext cx="3362793" cy="8027569"/>
            <a:chOff x="0" y="0"/>
            <a:chExt cx="3362792" cy="8027568"/>
          </a:xfrm>
        </p:grpSpPr>
        <p:grpSp>
          <p:nvGrpSpPr>
            <p:cNvPr id="387" name="Physical data center"/>
            <p:cNvGrpSpPr/>
            <p:nvPr/>
          </p:nvGrpSpPr>
          <p:grpSpPr>
            <a:xfrm>
              <a:off x="76119" y="6644630"/>
              <a:ext cx="3210553" cy="766024"/>
              <a:chOff x="0" y="0"/>
              <a:chExt cx="3210552" cy="766023"/>
            </a:xfrm>
          </p:grpSpPr>
          <p:sp>
            <p:nvSpPr>
              <p:cNvPr id="38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6"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90" name="Network"/>
            <p:cNvGrpSpPr/>
            <p:nvPr/>
          </p:nvGrpSpPr>
          <p:grpSpPr>
            <a:xfrm>
              <a:off x="76119" y="5691215"/>
              <a:ext cx="3210553" cy="766024"/>
              <a:chOff x="0" y="0"/>
              <a:chExt cx="3210552" cy="766023"/>
            </a:xfrm>
          </p:grpSpPr>
          <p:sp>
            <p:nvSpPr>
              <p:cNvPr id="38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9"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93" name="Storage"/>
            <p:cNvGrpSpPr/>
            <p:nvPr/>
          </p:nvGrpSpPr>
          <p:grpSpPr>
            <a:xfrm>
              <a:off x="76119" y="4737801"/>
              <a:ext cx="3210553" cy="766024"/>
              <a:chOff x="0" y="0"/>
              <a:chExt cx="3210552" cy="766023"/>
            </a:xfrm>
          </p:grpSpPr>
          <p:sp>
            <p:nvSpPr>
              <p:cNvPr id="39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2"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96" name="Physical Server"/>
            <p:cNvGrpSpPr/>
            <p:nvPr/>
          </p:nvGrpSpPr>
          <p:grpSpPr>
            <a:xfrm>
              <a:off x="76119" y="3784387"/>
              <a:ext cx="3210553" cy="766024"/>
              <a:chOff x="0" y="0"/>
              <a:chExt cx="3210552" cy="766023"/>
            </a:xfrm>
          </p:grpSpPr>
          <p:sp>
            <p:nvSpPr>
              <p:cNvPr id="39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5"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99" name="Operating System"/>
            <p:cNvGrpSpPr/>
            <p:nvPr/>
          </p:nvGrpSpPr>
          <p:grpSpPr>
            <a:xfrm>
              <a:off x="76119" y="1906830"/>
              <a:ext cx="3210553" cy="766024"/>
              <a:chOff x="0" y="0"/>
              <a:chExt cx="3210552" cy="766023"/>
            </a:xfrm>
          </p:grpSpPr>
          <p:sp>
            <p:nvSpPr>
              <p:cNvPr id="39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8"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02" name="Middleware"/>
            <p:cNvGrpSpPr/>
            <p:nvPr/>
          </p:nvGrpSpPr>
          <p:grpSpPr>
            <a:xfrm>
              <a:off x="76119" y="953415"/>
              <a:ext cx="3210553" cy="766024"/>
              <a:chOff x="0" y="0"/>
              <a:chExt cx="3210552" cy="766023"/>
            </a:xfrm>
          </p:grpSpPr>
          <p:sp>
            <p:nvSpPr>
              <p:cNvPr id="40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1"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5" name="Application"/>
            <p:cNvGrpSpPr/>
            <p:nvPr/>
          </p:nvGrpSpPr>
          <p:grpSpPr>
            <a:xfrm>
              <a:off x="76119" y="0"/>
              <a:ext cx="3210553" cy="766024"/>
              <a:chOff x="0" y="0"/>
              <a:chExt cx="3210552" cy="766023"/>
            </a:xfrm>
          </p:grpSpPr>
          <p:sp>
            <p:nvSpPr>
              <p:cNvPr id="40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4"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08" name="Virtualization"/>
            <p:cNvGrpSpPr/>
            <p:nvPr/>
          </p:nvGrpSpPr>
          <p:grpSpPr>
            <a:xfrm>
              <a:off x="76119" y="2860245"/>
              <a:ext cx="3210553" cy="766024"/>
              <a:chOff x="0" y="0"/>
              <a:chExt cx="3210552" cy="766023"/>
            </a:xfrm>
          </p:grpSpPr>
          <p:sp>
            <p:nvSpPr>
              <p:cNvPr id="40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7"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09"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 name="Self-managed vs Vendor-managed Infrastructure"/>
          <p:cNvSpPr txBox="1">
            <a:spLocks noGrp="1"/>
          </p:cNvSpPr>
          <p:nvPr>
            <p:ph type="title"/>
          </p:nvPr>
        </p:nvSpPr>
        <p:spPr>
          <a:prstGeom prst="rect">
            <a:avLst/>
          </a:prstGeom>
        </p:spPr>
        <p:txBody>
          <a:bodyPr/>
          <a:lstStyle/>
          <a:p>
            <a:r>
              <a:t>Self-managed vs Vendor-managed Infrastructure</a:t>
            </a:r>
          </a:p>
        </p:txBody>
      </p:sp>
      <p:sp>
        <p:nvSpPr>
          <p:cNvPr id="415" name="Slide Subtitle"/>
          <p:cNvSpPr txBox="1">
            <a:spLocks noGrp="1"/>
          </p:cNvSpPr>
          <p:nvPr>
            <p:ph type="body" idx="1"/>
          </p:nvPr>
        </p:nvSpPr>
        <p:spPr>
          <a:xfrm>
            <a:off x="1676400" y="3000319"/>
            <a:ext cx="11533762" cy="8702677"/>
          </a:xfrm>
          <a:prstGeom prst="rect">
            <a:avLst/>
          </a:prstGeom>
        </p:spPr>
        <p:txBody>
          <a:bodyPr>
            <a:normAutofit fontScale="92500" lnSpcReduction="20000"/>
          </a:bodyPr>
          <a:lstStyle/>
          <a:p>
            <a:r>
              <a:rPr dirty="0"/>
              <a:t>Benefits to vendor-managed options:</a:t>
            </a:r>
          </a:p>
          <a:p>
            <a:pPr lvl="1"/>
            <a:r>
              <a:rPr dirty="0"/>
              <a:t>More ways to reduce resource consumption, improve resource utilization</a:t>
            </a:r>
          </a:p>
          <a:p>
            <a:pPr lvl="1"/>
            <a:r>
              <a:rPr dirty="0"/>
              <a:t>Less management burden</a:t>
            </a:r>
          </a:p>
          <a:p>
            <a:pPr lvl="1"/>
            <a:r>
              <a:rPr dirty="0"/>
              <a:t>Less capital investment, greater operating expenses</a:t>
            </a:r>
          </a:p>
          <a:p>
            <a:r>
              <a:rPr dirty="0"/>
              <a:t>Benefits to self-managed options:</a:t>
            </a:r>
          </a:p>
          <a:p>
            <a:pPr lvl="1"/>
            <a:r>
              <a:rPr dirty="0"/>
              <a:t>Greater flexibility and avoid vendor lock-in</a:t>
            </a:r>
          </a:p>
          <a:p>
            <a:pPr lvl="1"/>
            <a:r>
              <a:rPr dirty="0"/>
              <a:t>More capital investment, less operating expenses</a:t>
            </a:r>
          </a:p>
        </p:txBody>
      </p:sp>
      <p:sp>
        <p:nvSpPr>
          <p:cNvPr id="416"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417"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443" name="Group"/>
          <p:cNvGrpSpPr/>
          <p:nvPr/>
        </p:nvGrpSpPr>
        <p:grpSpPr>
          <a:xfrm>
            <a:off x="17135898" y="3968200"/>
            <a:ext cx="3362793" cy="7983605"/>
            <a:chOff x="0" y="0"/>
            <a:chExt cx="3362792" cy="7983604"/>
          </a:xfrm>
        </p:grpSpPr>
        <p:grpSp>
          <p:nvGrpSpPr>
            <p:cNvPr id="420" name="Physical data center"/>
            <p:cNvGrpSpPr/>
            <p:nvPr/>
          </p:nvGrpSpPr>
          <p:grpSpPr>
            <a:xfrm>
              <a:off x="76119" y="6644628"/>
              <a:ext cx="3210553" cy="766024"/>
              <a:chOff x="0" y="0"/>
              <a:chExt cx="3210552" cy="766023"/>
            </a:xfrm>
          </p:grpSpPr>
          <p:sp>
            <p:nvSpPr>
              <p:cNvPr id="41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19"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23" name="Network"/>
            <p:cNvGrpSpPr/>
            <p:nvPr/>
          </p:nvGrpSpPr>
          <p:grpSpPr>
            <a:xfrm>
              <a:off x="76119" y="5691215"/>
              <a:ext cx="3210553" cy="766024"/>
              <a:chOff x="0" y="0"/>
              <a:chExt cx="3210552" cy="766023"/>
            </a:xfrm>
          </p:grpSpPr>
          <p:sp>
            <p:nvSpPr>
              <p:cNvPr id="42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22"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26" name="Storage"/>
            <p:cNvGrpSpPr/>
            <p:nvPr/>
          </p:nvGrpSpPr>
          <p:grpSpPr>
            <a:xfrm>
              <a:off x="76119" y="4737800"/>
              <a:ext cx="3210553" cy="766025"/>
              <a:chOff x="0" y="0"/>
              <a:chExt cx="3210552" cy="766024"/>
            </a:xfrm>
          </p:grpSpPr>
          <p:sp>
            <p:nvSpPr>
              <p:cNvPr id="424"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25"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29" name="Physical Server"/>
            <p:cNvGrpSpPr/>
            <p:nvPr/>
          </p:nvGrpSpPr>
          <p:grpSpPr>
            <a:xfrm>
              <a:off x="76119" y="3784386"/>
              <a:ext cx="3210553" cy="766025"/>
              <a:chOff x="0" y="0"/>
              <a:chExt cx="3210552" cy="766024"/>
            </a:xfrm>
          </p:grpSpPr>
          <p:sp>
            <p:nvSpPr>
              <p:cNvPr id="427"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28"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32" name="Operating System"/>
            <p:cNvGrpSpPr/>
            <p:nvPr/>
          </p:nvGrpSpPr>
          <p:grpSpPr>
            <a:xfrm>
              <a:off x="76119" y="1906830"/>
              <a:ext cx="3210553" cy="766024"/>
              <a:chOff x="0" y="0"/>
              <a:chExt cx="3210552" cy="766023"/>
            </a:xfrm>
          </p:grpSpPr>
          <p:sp>
            <p:nvSpPr>
              <p:cNvPr id="43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31"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35" name="Middleware"/>
            <p:cNvGrpSpPr/>
            <p:nvPr/>
          </p:nvGrpSpPr>
          <p:grpSpPr>
            <a:xfrm>
              <a:off x="76119" y="953415"/>
              <a:ext cx="3210553" cy="766024"/>
              <a:chOff x="0" y="0"/>
              <a:chExt cx="3210552" cy="766023"/>
            </a:xfrm>
          </p:grpSpPr>
          <p:sp>
            <p:nvSpPr>
              <p:cNvPr id="43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34"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38" name="Application"/>
            <p:cNvGrpSpPr/>
            <p:nvPr/>
          </p:nvGrpSpPr>
          <p:grpSpPr>
            <a:xfrm>
              <a:off x="76119" y="0"/>
              <a:ext cx="3210553" cy="766024"/>
              <a:chOff x="0" y="0"/>
              <a:chExt cx="3210552" cy="766023"/>
            </a:xfrm>
          </p:grpSpPr>
          <p:sp>
            <p:nvSpPr>
              <p:cNvPr id="436"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37"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41" name="Virtualization"/>
            <p:cNvGrpSpPr/>
            <p:nvPr/>
          </p:nvGrpSpPr>
          <p:grpSpPr>
            <a:xfrm>
              <a:off x="76119" y="2860244"/>
              <a:ext cx="3210553" cy="766025"/>
              <a:chOff x="0" y="0"/>
              <a:chExt cx="3210552" cy="766024"/>
            </a:xfrm>
          </p:grpSpPr>
          <p:sp>
            <p:nvSpPr>
              <p:cNvPr id="439"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0"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42"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69" name="Group"/>
          <p:cNvGrpSpPr/>
          <p:nvPr/>
        </p:nvGrpSpPr>
        <p:grpSpPr>
          <a:xfrm>
            <a:off x="20530624" y="3968200"/>
            <a:ext cx="3362793" cy="8027569"/>
            <a:chOff x="0" y="0"/>
            <a:chExt cx="3362792" cy="8027568"/>
          </a:xfrm>
        </p:grpSpPr>
        <p:grpSp>
          <p:nvGrpSpPr>
            <p:cNvPr id="446" name="Physical data center"/>
            <p:cNvGrpSpPr/>
            <p:nvPr/>
          </p:nvGrpSpPr>
          <p:grpSpPr>
            <a:xfrm>
              <a:off x="76119" y="6644630"/>
              <a:ext cx="3210553" cy="766024"/>
              <a:chOff x="0" y="0"/>
              <a:chExt cx="3210552" cy="766023"/>
            </a:xfrm>
          </p:grpSpPr>
          <p:sp>
            <p:nvSpPr>
              <p:cNvPr id="44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5"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49" name="Network"/>
            <p:cNvGrpSpPr/>
            <p:nvPr/>
          </p:nvGrpSpPr>
          <p:grpSpPr>
            <a:xfrm>
              <a:off x="76119" y="5691215"/>
              <a:ext cx="3210553" cy="766024"/>
              <a:chOff x="0" y="0"/>
              <a:chExt cx="3210552" cy="766023"/>
            </a:xfrm>
          </p:grpSpPr>
          <p:sp>
            <p:nvSpPr>
              <p:cNvPr id="44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8"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52" name="Storage"/>
            <p:cNvGrpSpPr/>
            <p:nvPr/>
          </p:nvGrpSpPr>
          <p:grpSpPr>
            <a:xfrm>
              <a:off x="76119" y="4737801"/>
              <a:ext cx="3210553" cy="766024"/>
              <a:chOff x="0" y="0"/>
              <a:chExt cx="3210552" cy="766023"/>
            </a:xfrm>
          </p:grpSpPr>
          <p:sp>
            <p:nvSpPr>
              <p:cNvPr id="45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1"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55" name="Physical Server"/>
            <p:cNvGrpSpPr/>
            <p:nvPr/>
          </p:nvGrpSpPr>
          <p:grpSpPr>
            <a:xfrm>
              <a:off x="76119" y="3784387"/>
              <a:ext cx="3210553" cy="766024"/>
              <a:chOff x="0" y="0"/>
              <a:chExt cx="3210552" cy="766023"/>
            </a:xfrm>
          </p:grpSpPr>
          <p:sp>
            <p:nvSpPr>
              <p:cNvPr id="45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4"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58" name="Operating System"/>
            <p:cNvGrpSpPr/>
            <p:nvPr/>
          </p:nvGrpSpPr>
          <p:grpSpPr>
            <a:xfrm>
              <a:off x="76119" y="1906830"/>
              <a:ext cx="3210553" cy="766024"/>
              <a:chOff x="0" y="0"/>
              <a:chExt cx="3210552" cy="766023"/>
            </a:xfrm>
          </p:grpSpPr>
          <p:sp>
            <p:nvSpPr>
              <p:cNvPr id="45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7"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61" name="Middleware"/>
            <p:cNvGrpSpPr/>
            <p:nvPr/>
          </p:nvGrpSpPr>
          <p:grpSpPr>
            <a:xfrm>
              <a:off x="76119" y="953415"/>
              <a:ext cx="3210553" cy="766024"/>
              <a:chOff x="0" y="0"/>
              <a:chExt cx="3210552" cy="766023"/>
            </a:xfrm>
          </p:grpSpPr>
          <p:sp>
            <p:nvSpPr>
              <p:cNvPr id="4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0"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64" name="Application"/>
            <p:cNvGrpSpPr/>
            <p:nvPr/>
          </p:nvGrpSpPr>
          <p:grpSpPr>
            <a:xfrm>
              <a:off x="76119" y="0"/>
              <a:ext cx="3210553" cy="766024"/>
              <a:chOff x="0" y="0"/>
              <a:chExt cx="3210552" cy="766023"/>
            </a:xfrm>
          </p:grpSpPr>
          <p:sp>
            <p:nvSpPr>
              <p:cNvPr id="4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3"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67" name="Virtualization"/>
            <p:cNvGrpSpPr/>
            <p:nvPr/>
          </p:nvGrpSpPr>
          <p:grpSpPr>
            <a:xfrm>
              <a:off x="76119" y="2860245"/>
              <a:ext cx="3210553" cy="766024"/>
              <a:chOff x="0" y="0"/>
              <a:chExt cx="3210552" cy="766023"/>
            </a:xfrm>
          </p:grpSpPr>
          <p:sp>
            <p:nvSpPr>
              <p:cNvPr id="46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6"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68"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grpSp>
        <p:nvGrpSpPr>
          <p:cNvPr id="495" name="Group"/>
          <p:cNvGrpSpPr/>
          <p:nvPr/>
        </p:nvGrpSpPr>
        <p:grpSpPr>
          <a:xfrm>
            <a:off x="13741173" y="3968200"/>
            <a:ext cx="3362793" cy="7987264"/>
            <a:chOff x="0" y="0"/>
            <a:chExt cx="3362792" cy="7987263"/>
          </a:xfrm>
        </p:grpSpPr>
        <p:grpSp>
          <p:nvGrpSpPr>
            <p:cNvPr id="472" name="Physical data center"/>
            <p:cNvGrpSpPr/>
            <p:nvPr/>
          </p:nvGrpSpPr>
          <p:grpSpPr>
            <a:xfrm>
              <a:off x="76119" y="6648287"/>
              <a:ext cx="3210553" cy="766024"/>
              <a:chOff x="0" y="0"/>
              <a:chExt cx="3210552" cy="766023"/>
            </a:xfrm>
          </p:grpSpPr>
          <p:sp>
            <p:nvSpPr>
              <p:cNvPr id="47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1"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75" name="Network"/>
            <p:cNvGrpSpPr/>
            <p:nvPr/>
          </p:nvGrpSpPr>
          <p:grpSpPr>
            <a:xfrm>
              <a:off x="76119" y="5698533"/>
              <a:ext cx="3210553" cy="766024"/>
              <a:chOff x="0" y="0"/>
              <a:chExt cx="3210552" cy="766023"/>
            </a:xfrm>
          </p:grpSpPr>
          <p:sp>
            <p:nvSpPr>
              <p:cNvPr id="47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4"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78" name="Storage"/>
            <p:cNvGrpSpPr/>
            <p:nvPr/>
          </p:nvGrpSpPr>
          <p:grpSpPr>
            <a:xfrm>
              <a:off x="76119" y="4748776"/>
              <a:ext cx="3210553" cy="766025"/>
              <a:chOff x="0" y="0"/>
              <a:chExt cx="3210552" cy="766024"/>
            </a:xfrm>
          </p:grpSpPr>
          <p:sp>
            <p:nvSpPr>
              <p:cNvPr id="476" name="Rectangle"/>
              <p:cNvSpPr/>
              <p:nvPr/>
            </p:nvSpPr>
            <p:spPr>
              <a:xfrm>
                <a:off x="-1" y="-1"/>
                <a:ext cx="3210554" cy="766026"/>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7"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81" name="Physical Server"/>
            <p:cNvGrpSpPr/>
            <p:nvPr/>
          </p:nvGrpSpPr>
          <p:grpSpPr>
            <a:xfrm>
              <a:off x="76119" y="3799021"/>
              <a:ext cx="3210553" cy="766024"/>
              <a:chOff x="0" y="0"/>
              <a:chExt cx="3210552" cy="766023"/>
            </a:xfrm>
          </p:grpSpPr>
          <p:sp>
            <p:nvSpPr>
              <p:cNvPr id="47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0"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84" name="Operating System"/>
            <p:cNvGrpSpPr/>
            <p:nvPr/>
          </p:nvGrpSpPr>
          <p:grpSpPr>
            <a:xfrm>
              <a:off x="76119" y="1899511"/>
              <a:ext cx="3210553" cy="766024"/>
              <a:chOff x="0" y="0"/>
              <a:chExt cx="3210552" cy="766023"/>
            </a:xfrm>
          </p:grpSpPr>
          <p:sp>
            <p:nvSpPr>
              <p:cNvPr id="48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3"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87" name="Middleware"/>
            <p:cNvGrpSpPr/>
            <p:nvPr/>
          </p:nvGrpSpPr>
          <p:grpSpPr>
            <a:xfrm>
              <a:off x="76119" y="949755"/>
              <a:ext cx="3210553" cy="766024"/>
              <a:chOff x="0" y="0"/>
              <a:chExt cx="3210552" cy="766023"/>
            </a:xfrm>
          </p:grpSpPr>
          <p:sp>
            <p:nvSpPr>
              <p:cNvPr id="485"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6"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90" name="Application"/>
            <p:cNvGrpSpPr/>
            <p:nvPr/>
          </p:nvGrpSpPr>
          <p:grpSpPr>
            <a:xfrm>
              <a:off x="76119" y="0"/>
              <a:ext cx="3210553" cy="766024"/>
              <a:chOff x="0" y="0"/>
              <a:chExt cx="3210552" cy="766023"/>
            </a:xfrm>
          </p:grpSpPr>
          <p:sp>
            <p:nvSpPr>
              <p:cNvPr id="48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9"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sp>
          <p:nvSpPr>
            <p:cNvPr id="491" name="Traditional, on-premises computing"/>
            <p:cNvSpPr/>
            <p:nvPr/>
          </p:nvSpPr>
          <p:spPr>
            <a:xfrm>
              <a:off x="0" y="7987263"/>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Traditional, on-premises computing</a:t>
              </a:r>
            </a:p>
          </p:txBody>
        </p:sp>
        <p:grpSp>
          <p:nvGrpSpPr>
            <p:cNvPr id="494" name="Virtualization"/>
            <p:cNvGrpSpPr/>
            <p:nvPr/>
          </p:nvGrpSpPr>
          <p:grpSpPr>
            <a:xfrm>
              <a:off x="76119" y="2849266"/>
              <a:ext cx="3210553" cy="766024"/>
              <a:chOff x="0" y="0"/>
              <a:chExt cx="3210552" cy="766023"/>
            </a:xfrm>
          </p:grpSpPr>
          <p:sp>
            <p:nvSpPr>
              <p:cNvPr id="49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93"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gr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Cloud Infrastructure is Best Suited for Variable Workloads"/>
          <p:cNvSpPr txBox="1">
            <a:spLocks noGrp="1"/>
          </p:cNvSpPr>
          <p:nvPr>
            <p:ph type="title"/>
          </p:nvPr>
        </p:nvSpPr>
        <p:spPr>
          <a:prstGeom prst="rect">
            <a:avLst/>
          </a:prstGeom>
        </p:spPr>
        <p:txBody>
          <a:bodyPr/>
          <a:lstStyle/>
          <a:p>
            <a:r>
              <a:t>Cloud Infrastructure is best for variable workloads</a:t>
            </a:r>
          </a:p>
        </p:txBody>
      </p:sp>
      <p:sp>
        <p:nvSpPr>
          <p:cNvPr id="500" name="Slide Subtitle"/>
          <p:cNvSpPr txBox="1">
            <a:spLocks noGrp="1"/>
          </p:cNvSpPr>
          <p:nvPr>
            <p:ph type="body" idx="1"/>
          </p:nvPr>
        </p:nvSpPr>
        <p:spPr>
          <a:prstGeom prst="rect">
            <a:avLst/>
          </a:prstGeom>
        </p:spPr>
        <p:txBody>
          <a:bodyPr>
            <a:normAutofit fontScale="77500" lnSpcReduction="20000"/>
          </a:bodyPr>
          <a:lstStyle/>
          <a:p>
            <a:r>
              <a:rPr dirty="0"/>
              <a:t>Consider: </a:t>
            </a:r>
          </a:p>
          <a:p>
            <a:pPr lvl="1"/>
            <a:r>
              <a:rPr dirty="0"/>
              <a:t>Does your workload benefit from ability to scale up or down?</a:t>
            </a:r>
          </a:p>
          <a:p>
            <a:r>
              <a:rPr dirty="0"/>
              <a:t>Example: </a:t>
            </a:r>
          </a:p>
          <a:p>
            <a:pPr lvl="1"/>
            <a:r>
              <a:rPr dirty="0"/>
              <a:t>need to run 300 VMs, each 4 vCPUs, 16GB RAM</a:t>
            </a:r>
          </a:p>
          <a:p>
            <a:r>
              <a:rPr dirty="0"/>
              <a:t>Private cloud: </a:t>
            </a:r>
          </a:p>
          <a:p>
            <a:pPr lvl="1"/>
            <a:r>
              <a:rPr dirty="0"/>
              <a:t>Dell PowerEdge Pricing (AMD EPYC 64 core CPUs)</a:t>
            </a:r>
          </a:p>
          <a:p>
            <a:pPr lvl="1"/>
            <a:r>
              <a:rPr dirty="0"/>
              <a:t>7 servers, each 128 cores, 512GB RAM, 3 TB storage = $162,104</a:t>
            </a:r>
          </a:p>
          <a:p>
            <a:r>
              <a:rPr dirty="0"/>
              <a:t>Public cloud: </a:t>
            </a:r>
          </a:p>
          <a:p>
            <a:pPr lvl="1"/>
            <a:r>
              <a:rPr dirty="0"/>
              <a:t>Amazon EC2 Pricing (M5.xlarge instances, $0.121/VM-hour)</a:t>
            </a:r>
          </a:p>
          <a:p>
            <a:pPr lvl="1"/>
            <a:r>
              <a:rPr dirty="0"/>
              <a:t>10 VMs for 1 year + 290 VMs for 1 month: $36,215.30 </a:t>
            </a:r>
          </a:p>
          <a:p>
            <a:pPr lvl="1"/>
            <a:r>
              <a:rPr dirty="0"/>
              <a:t>300 VMs for 1 year: $317,988</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Public clouds are not the only option"/>
          <p:cNvSpPr txBox="1">
            <a:spLocks noGrp="1"/>
          </p:cNvSpPr>
          <p:nvPr>
            <p:ph type="title"/>
          </p:nvPr>
        </p:nvSpPr>
        <p:spPr>
          <a:prstGeom prst="rect">
            <a:avLst/>
          </a:prstGeom>
        </p:spPr>
        <p:txBody>
          <a:bodyPr/>
          <a:lstStyle/>
          <a:p>
            <a:r>
              <a:t>Public clouds are not the only option</a:t>
            </a:r>
          </a:p>
        </p:txBody>
      </p:sp>
      <p:sp>
        <p:nvSpPr>
          <p:cNvPr id="505" name="Slide Subtitle"/>
          <p:cNvSpPr txBox="1">
            <a:spLocks noGrp="1"/>
          </p:cNvSpPr>
          <p:nvPr>
            <p:ph type="body" idx="1"/>
          </p:nvPr>
        </p:nvSpPr>
        <p:spPr>
          <a:prstGeom prst="rect">
            <a:avLst/>
          </a:prstGeom>
        </p:spPr>
        <p:txBody>
          <a:bodyPr>
            <a:normAutofit fontScale="85000" lnSpcReduction="20000"/>
          </a:bodyPr>
          <a:lstStyle/>
          <a:p>
            <a:r>
              <a:t>“Public” clouds are connected to the internet and available for anyone to use</a:t>
            </a:r>
          </a:p>
          <a:p>
            <a:pPr lvl="1"/>
            <a:r>
              <a:t>Examples: Amazon, Azure, Google Cloud, DigitalOcean</a:t>
            </a:r>
          </a:p>
          <a:p>
            <a:r>
              <a:t>“Private” clouds use cloud technologies with on-premises, self-managed hardware</a:t>
            </a:r>
          </a:p>
          <a:p>
            <a:pPr lvl="1"/>
            <a:r>
              <a:t>Cost-effective when a large scale of baseline resources are needed</a:t>
            </a:r>
          </a:p>
          <a:p>
            <a:pPr lvl="1"/>
            <a:r>
              <a:t>Example management software: OpenStack, VMWare, Proxmox, Kubernetes</a:t>
            </a:r>
          </a:p>
          <a:p>
            <a:r>
              <a:t>“Hybrid” clouds integrate private and public (or multiple public) clouds</a:t>
            </a:r>
          </a:p>
          <a:p>
            <a:pPr lvl="1"/>
            <a:r>
              <a:t>Effective approach to “burst” capacity from private cloud to public cloud</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Learning Objectives for this Lesson"/>
          <p:cNvSpPr txBox="1">
            <a:spLocks noGrp="1"/>
          </p:cNvSpPr>
          <p:nvPr>
            <p:ph type="title"/>
          </p:nvPr>
        </p:nvSpPr>
        <p:spPr>
          <a:prstGeom prst="rect">
            <a:avLst/>
          </a:prstGeom>
        </p:spPr>
        <p:txBody>
          <a:bodyPr/>
          <a:lstStyle/>
          <a:p>
            <a:r>
              <a:t>Review</a:t>
            </a:r>
          </a:p>
        </p:txBody>
      </p:sp>
      <p:sp>
        <p:nvSpPr>
          <p:cNvPr id="534" name="By the end of this lesson, you should be able to…"/>
          <p:cNvSpPr txBox="1">
            <a:spLocks noGrp="1"/>
          </p:cNvSpPr>
          <p:nvPr>
            <p:ph type="body" idx="1"/>
          </p:nvPr>
        </p:nvSpPr>
        <p:spPr>
          <a:prstGeom prst="rect">
            <a:avLst/>
          </a:prstGeom>
        </p:spPr>
        <p:txBody>
          <a:bodyPr/>
          <a:lstStyle/>
          <a:p>
            <a:r>
              <a:rPr dirty="0"/>
              <a:t>You should now be able to…</a:t>
            </a:r>
          </a:p>
          <a:p>
            <a:pPr lvl="1"/>
            <a:r>
              <a:rPr lang="en-US" dirty="0"/>
              <a:t>Explain what “cloud” computing is and why it is important</a:t>
            </a:r>
          </a:p>
          <a:p>
            <a:pPr lvl="1"/>
            <a:r>
              <a:rPr lang="en-US" dirty="0"/>
              <a:t>Describe the difference between virtual machines and containers</a:t>
            </a:r>
          </a:p>
          <a:p>
            <a:pPr lvl="1"/>
            <a:r>
              <a:rPr lang="en-US" dirty="0"/>
              <a:t>Explain why virtual machines and containers are important in cloud computing</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How to Deploy Web Applications?"/>
          <p:cNvSpPr txBox="1">
            <a:spLocks noGrp="1"/>
          </p:cNvSpPr>
          <p:nvPr>
            <p:ph type="title"/>
          </p:nvPr>
        </p:nvSpPr>
        <p:spPr>
          <a:prstGeom prst="rect">
            <a:avLst/>
          </a:prstGeom>
        </p:spPr>
        <p:txBody>
          <a:bodyPr/>
          <a:lstStyle/>
          <a:p>
            <a:r>
              <a:rPr dirty="0"/>
              <a:t>How to deploy web apps?</a:t>
            </a:r>
          </a:p>
        </p:txBody>
      </p:sp>
      <p:sp>
        <p:nvSpPr>
          <p:cNvPr id="42" name="Slide Subtitle"/>
          <p:cNvSpPr txBox="1">
            <a:spLocks noGrp="1"/>
          </p:cNvSpPr>
          <p:nvPr>
            <p:ph type="body" idx="1"/>
          </p:nvPr>
        </p:nvSpPr>
        <p:spPr>
          <a:prstGeom prst="rect">
            <a:avLst/>
          </a:prstGeom>
        </p:spPr>
        <p:txBody>
          <a:bodyPr>
            <a:normAutofit fontScale="92500" lnSpcReduction="10000"/>
          </a:bodyPr>
          <a:lstStyle/>
          <a:p>
            <a:r>
              <a:rPr dirty="0"/>
              <a:t>What we need:</a:t>
            </a:r>
          </a:p>
          <a:p>
            <a:pPr lvl="1"/>
            <a:r>
              <a:rPr dirty="0"/>
              <a:t>A server that can run our application</a:t>
            </a:r>
          </a:p>
          <a:p>
            <a:pPr lvl="1"/>
            <a:r>
              <a:rPr dirty="0"/>
              <a:t>A network that is configured to route requests from an address to that server</a:t>
            </a:r>
          </a:p>
          <a:p>
            <a:r>
              <a:rPr dirty="0"/>
              <a:t>Questions to think about:</a:t>
            </a:r>
          </a:p>
          <a:p>
            <a:pPr lvl="1"/>
            <a:r>
              <a:rPr dirty="0"/>
              <a:t>What software do we need to run besides our application code?</a:t>
            </a:r>
          </a:p>
          <a:p>
            <a:pPr lvl="1"/>
            <a:r>
              <a:rPr dirty="0"/>
              <a:t>Where does this server come from?</a:t>
            </a:r>
          </a:p>
          <a:p>
            <a:pPr lvl="1"/>
            <a:r>
              <a:rPr dirty="0"/>
              <a:t>Who else gets to use this server?</a:t>
            </a:r>
          </a:p>
          <a:p>
            <a:pPr lvl="1"/>
            <a:r>
              <a:rPr dirty="0"/>
              <a:t>Who maintains the server and software?</a:t>
            </a:r>
          </a:p>
        </p:txBody>
      </p:sp>
      <p:pic>
        <p:nvPicPr>
          <p:cNvPr id="43" name="Image" descr="Image"/>
          <p:cNvPicPr>
            <a:picLocks noChangeAspect="1"/>
          </p:cNvPicPr>
          <p:nvPr/>
        </p:nvPicPr>
        <p:blipFill>
          <a:blip r:embed="rId3"/>
          <a:stretch>
            <a:fillRect/>
          </a:stretch>
        </p:blipFill>
        <p:spPr>
          <a:xfrm>
            <a:off x="17704593" y="3993279"/>
            <a:ext cx="7042052" cy="9694879"/>
          </a:xfrm>
          <a:prstGeom prst="rect">
            <a:avLst/>
          </a:prstGeom>
          <a:ln w="12700">
            <a:miter lim="400000"/>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prstGeom prst="rect">
            <a:avLst/>
          </a:prstGeom>
        </p:spPr>
        <p:txBody>
          <a:bodyPr/>
          <a:lstStyle/>
          <a:p>
            <a:r>
              <a:rPr dirty="0"/>
              <a:t>Many apps rely on common infrastructure</a:t>
            </a:r>
          </a:p>
        </p:txBody>
      </p:sp>
      <p:sp>
        <p:nvSpPr>
          <p:cNvPr id="48" name="Slide Subtitle"/>
          <p:cNvSpPr txBox="1">
            <a:spLocks noGrp="1"/>
          </p:cNvSpPr>
          <p:nvPr>
            <p:ph type="body" idx="1"/>
          </p:nvPr>
        </p:nvSpPr>
        <p:spPr>
          <a:xfrm>
            <a:off x="1676400" y="3000319"/>
            <a:ext cx="11462020" cy="8702677"/>
          </a:xfrm>
          <a:prstGeom prst="rect">
            <a:avLst/>
          </a:prstGeom>
        </p:spPr>
        <p:txBody>
          <a:bodyPr>
            <a:normAutofit fontScale="92500"/>
          </a:bodyPr>
          <a:lstStyle/>
          <a:p>
            <a:pPr lvl="1"/>
            <a:r>
              <a:rPr dirty="0"/>
              <a:t>Content delivery network: caches static content “at the edge” (e.g. </a:t>
            </a:r>
            <a:r>
              <a:rPr dirty="0" err="1"/>
              <a:t>cloudflare</a:t>
            </a:r>
            <a:r>
              <a:rPr dirty="0"/>
              <a:t>, Akamai)</a:t>
            </a:r>
          </a:p>
          <a:p>
            <a:pPr lvl="1"/>
            <a:r>
              <a:rPr dirty="0"/>
              <a:t>Web servers: Speak HTTP, serve static content,</a:t>
            </a:r>
            <a:r>
              <a:rPr lang="en-US" dirty="0"/>
              <a:t> </a:t>
            </a:r>
            <a:r>
              <a:rPr dirty="0"/>
              <a:t>load balance between app servers </a:t>
            </a:r>
            <a:r>
              <a:rPr lang="en-US" dirty="0"/>
              <a:t> </a:t>
            </a:r>
            <a:r>
              <a:rPr dirty="0"/>
              <a:t>(e.g. </a:t>
            </a:r>
            <a:r>
              <a:rPr dirty="0" err="1"/>
              <a:t>haproxy</a:t>
            </a:r>
            <a:r>
              <a:rPr dirty="0"/>
              <a:t>, </a:t>
            </a:r>
            <a:r>
              <a:rPr dirty="0" err="1"/>
              <a:t>traefik</a:t>
            </a:r>
            <a:r>
              <a:rPr dirty="0"/>
              <a:t>)</a:t>
            </a:r>
          </a:p>
          <a:p>
            <a:pPr lvl="1"/>
            <a:r>
              <a:rPr dirty="0"/>
              <a:t>App servers: Runs our application</a:t>
            </a:r>
          </a:p>
          <a:p>
            <a:pPr lvl="1"/>
            <a:r>
              <a:rPr dirty="0" err="1"/>
              <a:t>Misc</a:t>
            </a:r>
            <a:r>
              <a:rPr dirty="0"/>
              <a:t> services: Logging, monitoring, firewall</a:t>
            </a:r>
          </a:p>
          <a:p>
            <a:pPr lvl="1"/>
            <a:r>
              <a:rPr dirty="0"/>
              <a:t>Database servers: Persistent data</a:t>
            </a:r>
          </a:p>
        </p:txBody>
      </p:sp>
      <p:sp>
        <p:nvSpPr>
          <p:cNvPr id="49" name="Connection Line"/>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57" name="Group"/>
          <p:cNvGrpSpPr/>
          <p:nvPr/>
        </p:nvGrpSpPr>
        <p:grpSpPr>
          <a:xfrm>
            <a:off x="15800536" y="4131209"/>
            <a:ext cx="5791315" cy="1991007"/>
            <a:chOff x="0" y="0"/>
            <a:chExt cx="5791314" cy="1991005"/>
          </a:xfrm>
        </p:grpSpPr>
        <p:pic>
          <p:nvPicPr>
            <p:cNvPr id="51"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52" name="Image" descr="Image"/>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53" name="Image" descr="Image"/>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54" name="Image" descr="Image"/>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55" name="Image" descr="Image"/>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56" name="Image" descr="Image"/>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62" name="Group"/>
          <p:cNvGrpSpPr/>
          <p:nvPr/>
        </p:nvGrpSpPr>
        <p:grpSpPr>
          <a:xfrm>
            <a:off x="16251670" y="6709961"/>
            <a:ext cx="4888953" cy="1631238"/>
            <a:chOff x="250" y="-20"/>
            <a:chExt cx="4888951" cy="1631236"/>
          </a:xfrm>
        </p:grpSpPr>
        <p:pic>
          <p:nvPicPr>
            <p:cNvPr id="58" name="Image" descr="Image"/>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67" name="Group"/>
          <p:cNvGrpSpPr/>
          <p:nvPr/>
        </p:nvGrpSpPr>
        <p:grpSpPr>
          <a:xfrm>
            <a:off x="16136320" y="9464131"/>
            <a:ext cx="5321870" cy="1735747"/>
            <a:chOff x="0" y="0"/>
            <a:chExt cx="5321869" cy="1735745"/>
          </a:xfrm>
        </p:grpSpPr>
        <p:pic>
          <p:nvPicPr>
            <p:cNvPr id="63" name="Image" descr="Image"/>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64" name="Image" descr="Image"/>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65" name="Image" descr="Image"/>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66" name="Image" descr="Image"/>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68" name="Content Delivery Network"/>
          <p:cNvSpPr txBox="1"/>
          <p:nvPr/>
        </p:nvSpPr>
        <p:spPr>
          <a:xfrm>
            <a:off x="21812110" y="4140873"/>
            <a:ext cx="2265080" cy="19716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21490641" y="6830162"/>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21490641" y="9650965"/>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72" name="Image" descr="Image"/>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73" name="Database servers"/>
          <p:cNvSpPr txBox="1"/>
          <p:nvPr/>
        </p:nvSpPr>
        <p:spPr>
          <a:xfrm>
            <a:off x="21202518" y="12123433"/>
            <a:ext cx="2553202"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4" name="Image" descr="Image"/>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77" name="Group"/>
          <p:cNvGrpSpPr/>
          <p:nvPr/>
        </p:nvGrpSpPr>
        <p:grpSpPr>
          <a:xfrm>
            <a:off x="13661096" y="9509965"/>
            <a:ext cx="1865537" cy="1991007"/>
            <a:chOff x="0" y="0"/>
            <a:chExt cx="1865535" cy="1991005"/>
          </a:xfrm>
        </p:grpSpPr>
        <p:pic>
          <p:nvPicPr>
            <p:cNvPr id="75"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76" name="Image" descr="Image"/>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78" name="Misc Services"/>
          <p:cNvSpPr txBox="1"/>
          <p:nvPr/>
        </p:nvSpPr>
        <p:spPr>
          <a:xfrm>
            <a:off x="13461325" y="11806867"/>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82" name="Group"/>
          <p:cNvGrpSpPr/>
          <p:nvPr/>
        </p:nvGrpSpPr>
        <p:grpSpPr>
          <a:xfrm>
            <a:off x="13138644" y="2735629"/>
            <a:ext cx="2451022" cy="3319862"/>
            <a:chOff x="0" y="0"/>
            <a:chExt cx="2451021" cy="3319860"/>
          </a:xfrm>
        </p:grpSpPr>
        <p:pic>
          <p:nvPicPr>
            <p:cNvPr id="80" name="Image" descr="Image"/>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81" name="Clients"/>
            <p:cNvSpPr txBox="1"/>
            <p:nvPr/>
          </p:nvSpPr>
          <p:spPr>
            <a:xfrm>
              <a:off x="354887" y="2414986"/>
              <a:ext cx="2096135" cy="90487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t>Clients</a:t>
              </a:r>
            </a:p>
          </p:txBody>
        </p:sp>
      </p:grpSp>
      <p:sp>
        <p:nvSpPr>
          <p:cNvPr id="83" name="Connection Line"/>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prstGeom prst="rect">
            <a:avLst/>
          </a:prstGeom>
        </p:spPr>
        <p:txBody>
          <a:bodyPr>
            <a:normAutofit/>
          </a:bodyPr>
          <a:lstStyle/>
          <a:p>
            <a:r>
              <a:rPr lang="en-US" sz="7200" dirty="0"/>
              <a:t>Many apps typically share the same infrastructure</a:t>
            </a:r>
            <a:endParaRPr sz="7200" dirty="0"/>
          </a:p>
        </p:txBody>
      </p:sp>
      <p:pic>
        <p:nvPicPr>
          <p:cNvPr id="74" name="Image" descr="Image"/>
          <p:cNvPicPr>
            <a:picLocks noChangeAspect="1"/>
          </p:cNvPicPr>
          <p:nvPr/>
        </p:nvPicPr>
        <p:blipFill>
          <a:blip r:embed="rId3"/>
          <a:stretch>
            <a:fillRect/>
          </a:stretch>
        </p:blipFill>
        <p:spPr>
          <a:xfrm>
            <a:off x="13206291" y="2047061"/>
            <a:ext cx="4411268" cy="1893096"/>
          </a:xfrm>
          <a:prstGeom prst="rect">
            <a:avLst/>
          </a:prstGeom>
          <a:ln w="12700">
            <a:miter lim="400000"/>
          </a:ln>
        </p:spPr>
      </p:pic>
      <p:grpSp>
        <p:nvGrpSpPr>
          <p:cNvPr id="5" name="Group 4">
            <a:extLst>
              <a:ext uri="{FF2B5EF4-FFF2-40B4-BE49-F238E27FC236}">
                <a16:creationId xmlns:a16="http://schemas.microsoft.com/office/drawing/2014/main" id="{9FCE422C-B77E-6453-6281-59B629045526}"/>
              </a:ext>
            </a:extLst>
          </p:cNvPr>
          <p:cNvGrpSpPr/>
          <p:nvPr/>
        </p:nvGrpSpPr>
        <p:grpSpPr>
          <a:xfrm>
            <a:off x="10177057" y="3851255"/>
            <a:ext cx="10615865" cy="9381041"/>
            <a:chOff x="7507997" y="3925396"/>
            <a:chExt cx="10615865" cy="9381041"/>
          </a:xfrm>
        </p:grpSpPr>
        <p:sp>
          <p:nvSpPr>
            <p:cNvPr id="49" name="Connection Line"/>
            <p:cNvSpPr/>
            <p:nvPr/>
          </p:nvSpPr>
          <p:spPr>
            <a:xfrm>
              <a:off x="12736515" y="3925396"/>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4"/>
            <a:stretch>
              <a:fillRect/>
            </a:stretch>
          </p:blipFill>
          <p:spPr>
            <a:xfrm>
              <a:off x="10465795" y="11913404"/>
              <a:ext cx="1393033" cy="1393033"/>
            </a:xfrm>
            <a:prstGeom prst="rect">
              <a:avLst/>
            </a:prstGeom>
            <a:ln w="12700">
              <a:miter lim="400000"/>
            </a:ln>
          </p:spPr>
        </p:pic>
        <p:pic>
          <p:nvPicPr>
            <p:cNvPr id="51" name="Image" descr="Image"/>
            <p:cNvPicPr>
              <a:picLocks noChangeAspect="1"/>
            </p:cNvPicPr>
            <p:nvPr/>
          </p:nvPicPr>
          <p:blipFill>
            <a:blip r:embed="rId5"/>
            <a:srcRect r="71137"/>
            <a:stretch>
              <a:fillRect/>
            </a:stretch>
          </p:blipFill>
          <p:spPr>
            <a:xfrm>
              <a:off x="9847208" y="3936657"/>
              <a:ext cx="884090" cy="1991009"/>
            </a:xfrm>
            <a:prstGeom prst="rect">
              <a:avLst/>
            </a:prstGeom>
            <a:ln w="12700" cap="flat">
              <a:noFill/>
              <a:miter lim="400000"/>
            </a:ln>
            <a:effectLst/>
          </p:spPr>
        </p:pic>
        <p:pic>
          <p:nvPicPr>
            <p:cNvPr id="52" name="Image" descr="Image"/>
            <p:cNvPicPr>
              <a:picLocks noChangeAspect="1"/>
            </p:cNvPicPr>
            <p:nvPr/>
          </p:nvPicPr>
          <p:blipFill>
            <a:blip r:embed="rId5"/>
            <a:srcRect r="71137"/>
            <a:stretch>
              <a:fillRect/>
            </a:stretch>
          </p:blipFill>
          <p:spPr>
            <a:xfrm>
              <a:off x="10828652" y="3936657"/>
              <a:ext cx="884091" cy="1991009"/>
            </a:xfrm>
            <a:prstGeom prst="rect">
              <a:avLst/>
            </a:prstGeom>
            <a:ln w="12700" cap="flat">
              <a:noFill/>
              <a:miter lim="400000"/>
            </a:ln>
            <a:effectLst/>
          </p:spPr>
        </p:pic>
        <p:pic>
          <p:nvPicPr>
            <p:cNvPr id="53" name="Image" descr="Image"/>
            <p:cNvPicPr>
              <a:picLocks noChangeAspect="1"/>
            </p:cNvPicPr>
            <p:nvPr/>
          </p:nvPicPr>
          <p:blipFill>
            <a:blip r:embed="rId5"/>
            <a:srcRect r="71137"/>
            <a:stretch>
              <a:fillRect/>
            </a:stretch>
          </p:blipFill>
          <p:spPr>
            <a:xfrm>
              <a:off x="11810096" y="3936657"/>
              <a:ext cx="884091" cy="1991009"/>
            </a:xfrm>
            <a:prstGeom prst="rect">
              <a:avLst/>
            </a:prstGeom>
            <a:ln w="12700" cap="flat">
              <a:noFill/>
              <a:miter lim="400000"/>
            </a:ln>
            <a:effectLst/>
          </p:spPr>
        </p:pic>
        <p:pic>
          <p:nvPicPr>
            <p:cNvPr id="54" name="Image" descr="Image"/>
            <p:cNvPicPr>
              <a:picLocks noChangeAspect="1"/>
            </p:cNvPicPr>
            <p:nvPr/>
          </p:nvPicPr>
          <p:blipFill>
            <a:blip r:embed="rId5"/>
            <a:srcRect r="71137"/>
            <a:stretch>
              <a:fillRect/>
            </a:stretch>
          </p:blipFill>
          <p:spPr>
            <a:xfrm>
              <a:off x="12791542" y="3936657"/>
              <a:ext cx="884091" cy="1991009"/>
            </a:xfrm>
            <a:prstGeom prst="rect">
              <a:avLst/>
            </a:prstGeom>
            <a:ln w="12700" cap="flat">
              <a:noFill/>
              <a:miter lim="400000"/>
            </a:ln>
            <a:effectLst/>
          </p:spPr>
        </p:pic>
        <p:pic>
          <p:nvPicPr>
            <p:cNvPr id="55" name="Image" descr="Image"/>
            <p:cNvPicPr>
              <a:picLocks noChangeAspect="1"/>
            </p:cNvPicPr>
            <p:nvPr/>
          </p:nvPicPr>
          <p:blipFill>
            <a:blip r:embed="rId5"/>
            <a:srcRect r="71137"/>
            <a:stretch>
              <a:fillRect/>
            </a:stretch>
          </p:blipFill>
          <p:spPr>
            <a:xfrm>
              <a:off x="13772986" y="3936657"/>
              <a:ext cx="884092" cy="1991009"/>
            </a:xfrm>
            <a:prstGeom prst="rect">
              <a:avLst/>
            </a:prstGeom>
            <a:ln w="12700" cap="flat">
              <a:noFill/>
              <a:miter lim="400000"/>
            </a:ln>
            <a:effectLst/>
          </p:spPr>
        </p:pic>
        <p:pic>
          <p:nvPicPr>
            <p:cNvPr id="56" name="Image" descr="Image"/>
            <p:cNvPicPr>
              <a:picLocks noChangeAspect="1"/>
            </p:cNvPicPr>
            <p:nvPr/>
          </p:nvPicPr>
          <p:blipFill>
            <a:blip r:embed="rId5"/>
            <a:srcRect r="71137"/>
            <a:stretch>
              <a:fillRect/>
            </a:stretch>
          </p:blipFill>
          <p:spPr>
            <a:xfrm>
              <a:off x="14754433" y="3936657"/>
              <a:ext cx="884091" cy="1991009"/>
            </a:xfrm>
            <a:prstGeom prst="rect">
              <a:avLst/>
            </a:prstGeom>
            <a:ln w="12700" cap="flat">
              <a:noFill/>
              <a:miter lim="400000"/>
            </a:ln>
            <a:effectLst/>
          </p:spPr>
        </p:pic>
        <p:pic>
          <p:nvPicPr>
            <p:cNvPr id="58" name="Image" descr="Image"/>
            <p:cNvPicPr>
              <a:picLocks noChangeAspect="1"/>
            </p:cNvPicPr>
            <p:nvPr/>
          </p:nvPicPr>
          <p:blipFill>
            <a:blip r:embed="rId6"/>
            <a:srcRect l="5332" t="46567" r="4295" b="46077"/>
            <a:stretch>
              <a:fillRect/>
            </a:stretch>
          </p:blipFill>
          <p:spPr>
            <a:xfrm>
              <a:off x="10298342" y="6515408"/>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6"/>
            <a:srcRect l="5332" t="46567" r="4295" b="46077"/>
            <a:stretch>
              <a:fillRect/>
            </a:stretch>
          </p:blipFill>
          <p:spPr>
            <a:xfrm>
              <a:off x="10298342" y="69261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6"/>
            <a:srcRect l="5332" t="46567" r="4295" b="46077"/>
            <a:stretch>
              <a:fillRect/>
            </a:stretch>
          </p:blipFill>
          <p:spPr>
            <a:xfrm>
              <a:off x="10298342" y="73044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6"/>
            <a:srcRect l="5332" t="46567" r="4295" b="46077"/>
            <a:stretch>
              <a:fillRect/>
            </a:stretch>
          </p:blipFill>
          <p:spPr>
            <a:xfrm>
              <a:off x="10298342" y="7715243"/>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3" name="Image" descr="Image"/>
            <p:cNvPicPr>
              <a:picLocks noChangeAspect="1"/>
            </p:cNvPicPr>
            <p:nvPr/>
          </p:nvPicPr>
          <p:blipFill>
            <a:blip r:embed="rId7"/>
            <a:stretch>
              <a:fillRect/>
            </a:stretch>
          </p:blipFill>
          <p:spPr>
            <a:xfrm>
              <a:off x="11504585" y="9269579"/>
              <a:ext cx="1321370" cy="1735749"/>
            </a:xfrm>
            <a:prstGeom prst="rect">
              <a:avLst/>
            </a:prstGeom>
            <a:ln w="12700" cap="flat">
              <a:noFill/>
              <a:miter lim="400000"/>
            </a:ln>
            <a:effectLst/>
          </p:spPr>
        </p:pic>
        <p:pic>
          <p:nvPicPr>
            <p:cNvPr id="64" name="Image" descr="Image"/>
            <p:cNvPicPr>
              <a:picLocks noChangeAspect="1"/>
            </p:cNvPicPr>
            <p:nvPr/>
          </p:nvPicPr>
          <p:blipFill>
            <a:blip r:embed="rId7"/>
            <a:stretch>
              <a:fillRect/>
            </a:stretch>
          </p:blipFill>
          <p:spPr>
            <a:xfrm>
              <a:off x="10182992" y="9269579"/>
              <a:ext cx="1321369" cy="1735749"/>
            </a:xfrm>
            <a:prstGeom prst="rect">
              <a:avLst/>
            </a:prstGeom>
            <a:ln w="12700" cap="flat">
              <a:noFill/>
              <a:miter lim="400000"/>
            </a:ln>
            <a:effectLst/>
          </p:spPr>
        </p:pic>
        <p:pic>
          <p:nvPicPr>
            <p:cNvPr id="65" name="Image" descr="Image"/>
            <p:cNvPicPr>
              <a:picLocks noChangeAspect="1"/>
            </p:cNvPicPr>
            <p:nvPr/>
          </p:nvPicPr>
          <p:blipFill>
            <a:blip r:embed="rId7"/>
            <a:stretch>
              <a:fillRect/>
            </a:stretch>
          </p:blipFill>
          <p:spPr>
            <a:xfrm>
              <a:off x="12844039" y="9269579"/>
              <a:ext cx="1321370" cy="1735749"/>
            </a:xfrm>
            <a:prstGeom prst="rect">
              <a:avLst/>
            </a:prstGeom>
            <a:ln w="12700" cap="flat">
              <a:noFill/>
              <a:miter lim="400000"/>
            </a:ln>
            <a:effectLst/>
          </p:spPr>
        </p:pic>
        <p:pic>
          <p:nvPicPr>
            <p:cNvPr id="66" name="Image" descr="Image"/>
            <p:cNvPicPr>
              <a:picLocks noChangeAspect="1"/>
            </p:cNvPicPr>
            <p:nvPr/>
          </p:nvPicPr>
          <p:blipFill>
            <a:blip r:embed="rId7"/>
            <a:stretch>
              <a:fillRect/>
            </a:stretch>
          </p:blipFill>
          <p:spPr>
            <a:xfrm>
              <a:off x="14183493" y="9269579"/>
              <a:ext cx="1321370" cy="1735749"/>
            </a:xfrm>
            <a:prstGeom prst="rect">
              <a:avLst/>
            </a:prstGeom>
            <a:ln w="12700" cap="flat">
              <a:noFill/>
              <a:miter lim="400000"/>
            </a:ln>
            <a:effectLst/>
          </p:spPr>
        </p:pic>
        <p:sp>
          <p:nvSpPr>
            <p:cNvPr id="68" name="Content Delivery Network"/>
            <p:cNvSpPr txBox="1"/>
            <p:nvPr/>
          </p:nvSpPr>
          <p:spPr>
            <a:xfrm>
              <a:off x="15858782" y="3946321"/>
              <a:ext cx="2265080" cy="1971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15537313" y="6635610"/>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15537313" y="9456413"/>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4"/>
            <a:stretch>
              <a:fillRect/>
            </a:stretch>
          </p:blipFill>
          <p:spPr>
            <a:xfrm>
              <a:off x="12046350" y="11913404"/>
              <a:ext cx="1393033" cy="1393033"/>
            </a:xfrm>
            <a:prstGeom prst="rect">
              <a:avLst/>
            </a:prstGeom>
            <a:ln w="12700">
              <a:miter lim="400000"/>
            </a:ln>
          </p:spPr>
        </p:pic>
        <p:pic>
          <p:nvPicPr>
            <p:cNvPr id="72" name="Image" descr="Image"/>
            <p:cNvPicPr>
              <a:picLocks noChangeAspect="1"/>
            </p:cNvPicPr>
            <p:nvPr/>
          </p:nvPicPr>
          <p:blipFill>
            <a:blip r:embed="rId4"/>
            <a:stretch>
              <a:fillRect/>
            </a:stretch>
          </p:blipFill>
          <p:spPr>
            <a:xfrm>
              <a:off x="13626904" y="11913404"/>
              <a:ext cx="1393034" cy="1393033"/>
            </a:xfrm>
            <a:prstGeom prst="rect">
              <a:avLst/>
            </a:prstGeom>
            <a:ln w="12700">
              <a:miter lim="400000"/>
            </a:ln>
          </p:spPr>
        </p:pic>
        <p:sp>
          <p:nvSpPr>
            <p:cNvPr id="73" name="Database servers"/>
            <p:cNvSpPr txBox="1"/>
            <p:nvPr/>
          </p:nvSpPr>
          <p:spPr>
            <a:xfrm>
              <a:off x="15249190" y="11928881"/>
              <a:ext cx="2553202"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5" name="Image" descr="Image"/>
            <p:cNvPicPr>
              <a:picLocks noChangeAspect="1"/>
            </p:cNvPicPr>
            <p:nvPr/>
          </p:nvPicPr>
          <p:blipFill>
            <a:blip r:embed="rId5"/>
            <a:srcRect r="71137"/>
            <a:stretch>
              <a:fillRect/>
            </a:stretch>
          </p:blipFill>
          <p:spPr>
            <a:xfrm>
              <a:off x="7707768" y="9315413"/>
              <a:ext cx="884091" cy="1991009"/>
            </a:xfrm>
            <a:prstGeom prst="rect">
              <a:avLst/>
            </a:prstGeom>
            <a:ln w="12700" cap="flat">
              <a:noFill/>
              <a:miter lim="400000"/>
            </a:ln>
            <a:effectLst/>
          </p:spPr>
        </p:pic>
        <p:pic>
          <p:nvPicPr>
            <p:cNvPr id="76" name="Image" descr="Image"/>
            <p:cNvPicPr>
              <a:picLocks noChangeAspect="1"/>
            </p:cNvPicPr>
            <p:nvPr/>
          </p:nvPicPr>
          <p:blipFill>
            <a:blip r:embed="rId5"/>
            <a:srcRect r="71137"/>
            <a:stretch>
              <a:fillRect/>
            </a:stretch>
          </p:blipFill>
          <p:spPr>
            <a:xfrm>
              <a:off x="8689214" y="9315413"/>
              <a:ext cx="884092" cy="1991009"/>
            </a:xfrm>
            <a:prstGeom prst="rect">
              <a:avLst/>
            </a:prstGeom>
            <a:ln w="12700" cap="flat">
              <a:noFill/>
              <a:miter lim="400000"/>
            </a:ln>
            <a:effectLst/>
          </p:spPr>
        </p:pic>
        <p:sp>
          <p:nvSpPr>
            <p:cNvPr id="78" name="Misc Services"/>
            <p:cNvSpPr txBox="1"/>
            <p:nvPr/>
          </p:nvSpPr>
          <p:spPr>
            <a:xfrm>
              <a:off x="7507997" y="11612315"/>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9104207" y="8136069"/>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grpSp>
        <p:nvGrpSpPr>
          <p:cNvPr id="8" name="Group 7">
            <a:extLst>
              <a:ext uri="{FF2B5EF4-FFF2-40B4-BE49-F238E27FC236}">
                <a16:creationId xmlns:a16="http://schemas.microsoft.com/office/drawing/2014/main" id="{CD7C71D4-A511-9A71-826F-A2F9A30194E7}"/>
              </a:ext>
            </a:extLst>
          </p:cNvPr>
          <p:cNvGrpSpPr/>
          <p:nvPr/>
        </p:nvGrpSpPr>
        <p:grpSpPr>
          <a:xfrm>
            <a:off x="3855755" y="3124239"/>
            <a:ext cx="4679708" cy="3100007"/>
            <a:chOff x="1186695" y="3198380"/>
            <a:chExt cx="4679708" cy="3100007"/>
          </a:xfrm>
        </p:grpSpPr>
        <p:pic>
          <p:nvPicPr>
            <p:cNvPr id="80" name="Image" descr="Image"/>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81" name="Clients"/>
            <p:cNvSpPr txBox="1"/>
            <p:nvPr/>
          </p:nvSpPr>
          <p:spPr>
            <a:xfrm>
              <a:off x="1186695" y="5384678"/>
              <a:ext cx="2245805"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1</a:t>
              </a:r>
              <a:endParaRPr dirty="0"/>
            </a:p>
          </p:txBody>
        </p:sp>
        <p:pic>
          <p:nvPicPr>
            <p:cNvPr id="6" name="Image" descr="Image">
              <a:extLst>
                <a:ext uri="{FF2B5EF4-FFF2-40B4-BE49-F238E27FC236}">
                  <a16:creationId xmlns:a16="http://schemas.microsoft.com/office/drawing/2014/main" id="{B3D838FE-0367-F21A-3FF3-C84FA94BEE9F}"/>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7" name="Clients">
              <a:extLst>
                <a:ext uri="{FF2B5EF4-FFF2-40B4-BE49-F238E27FC236}">
                  <a16:creationId xmlns:a16="http://schemas.microsoft.com/office/drawing/2014/main" id="{0AA395D3-E80A-AA27-FEF8-91285BFA1CD9}"/>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1</a:t>
              </a:r>
              <a:endParaRPr dirty="0"/>
            </a:p>
          </p:txBody>
        </p:sp>
      </p:grpSp>
      <p:grpSp>
        <p:nvGrpSpPr>
          <p:cNvPr id="9" name="Group 8">
            <a:extLst>
              <a:ext uri="{FF2B5EF4-FFF2-40B4-BE49-F238E27FC236}">
                <a16:creationId xmlns:a16="http://schemas.microsoft.com/office/drawing/2014/main" id="{0CDE5198-E4C2-8CB9-9CD3-C8B1DE728D32}"/>
              </a:ext>
            </a:extLst>
          </p:cNvPr>
          <p:cNvGrpSpPr/>
          <p:nvPr/>
        </p:nvGrpSpPr>
        <p:grpSpPr>
          <a:xfrm>
            <a:off x="3730227" y="9749255"/>
            <a:ext cx="4679708" cy="3100007"/>
            <a:chOff x="1186695" y="3198380"/>
            <a:chExt cx="4679708" cy="3100007"/>
          </a:xfrm>
        </p:grpSpPr>
        <p:pic>
          <p:nvPicPr>
            <p:cNvPr id="10" name="Image" descr="Image">
              <a:extLst>
                <a:ext uri="{FF2B5EF4-FFF2-40B4-BE49-F238E27FC236}">
                  <a16:creationId xmlns:a16="http://schemas.microsoft.com/office/drawing/2014/main" id="{418AE5F1-3749-5D23-ABF0-F1B3824EFF49}"/>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1" name="Clients">
              <a:extLst>
                <a:ext uri="{FF2B5EF4-FFF2-40B4-BE49-F238E27FC236}">
                  <a16:creationId xmlns:a16="http://schemas.microsoft.com/office/drawing/2014/main" id="{9491E319-25B5-E5A6-94E8-494518E37872}"/>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3</a:t>
              </a:r>
              <a:endParaRPr dirty="0"/>
            </a:p>
          </p:txBody>
        </p:sp>
        <p:pic>
          <p:nvPicPr>
            <p:cNvPr id="12" name="Image" descr="Image">
              <a:extLst>
                <a:ext uri="{FF2B5EF4-FFF2-40B4-BE49-F238E27FC236}">
                  <a16:creationId xmlns:a16="http://schemas.microsoft.com/office/drawing/2014/main" id="{15995DED-874D-DAA1-08FC-047229470527}"/>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3" name="Clients">
              <a:extLst>
                <a:ext uri="{FF2B5EF4-FFF2-40B4-BE49-F238E27FC236}">
                  <a16:creationId xmlns:a16="http://schemas.microsoft.com/office/drawing/2014/main" id="{999079BB-6836-7DE9-2023-862101990A66}"/>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3</a:t>
              </a:r>
              <a:endParaRPr dirty="0"/>
            </a:p>
          </p:txBody>
        </p:sp>
      </p:grpSp>
      <p:grpSp>
        <p:nvGrpSpPr>
          <p:cNvPr id="14" name="Group 13">
            <a:extLst>
              <a:ext uri="{FF2B5EF4-FFF2-40B4-BE49-F238E27FC236}">
                <a16:creationId xmlns:a16="http://schemas.microsoft.com/office/drawing/2014/main" id="{AB03845B-0D68-831D-B6D4-CAFAA34845EA}"/>
              </a:ext>
            </a:extLst>
          </p:cNvPr>
          <p:cNvGrpSpPr/>
          <p:nvPr/>
        </p:nvGrpSpPr>
        <p:grpSpPr>
          <a:xfrm>
            <a:off x="3810719" y="6436747"/>
            <a:ext cx="4679708" cy="3100007"/>
            <a:chOff x="1186695" y="3198380"/>
            <a:chExt cx="4679708" cy="3100007"/>
          </a:xfrm>
        </p:grpSpPr>
        <p:pic>
          <p:nvPicPr>
            <p:cNvPr id="15" name="Image" descr="Image">
              <a:extLst>
                <a:ext uri="{FF2B5EF4-FFF2-40B4-BE49-F238E27FC236}">
                  <a16:creationId xmlns:a16="http://schemas.microsoft.com/office/drawing/2014/main" id="{376ED0AD-41AD-BC61-C984-0DD843650896}"/>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6" name="Clients">
              <a:extLst>
                <a:ext uri="{FF2B5EF4-FFF2-40B4-BE49-F238E27FC236}">
                  <a16:creationId xmlns:a16="http://schemas.microsoft.com/office/drawing/2014/main" id="{1BA1F276-1FCE-2511-E14C-DD57FA7B8919}"/>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2</a:t>
              </a:r>
              <a:endParaRPr dirty="0"/>
            </a:p>
          </p:txBody>
        </p:sp>
        <p:pic>
          <p:nvPicPr>
            <p:cNvPr id="17" name="Image" descr="Image">
              <a:extLst>
                <a:ext uri="{FF2B5EF4-FFF2-40B4-BE49-F238E27FC236}">
                  <a16:creationId xmlns:a16="http://schemas.microsoft.com/office/drawing/2014/main" id="{7FC10BBA-480C-C022-6F8A-3673D2CD2545}"/>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8" name="Clients">
              <a:extLst>
                <a:ext uri="{FF2B5EF4-FFF2-40B4-BE49-F238E27FC236}">
                  <a16:creationId xmlns:a16="http://schemas.microsoft.com/office/drawing/2014/main" id="{AF0B18F0-906F-198A-F95D-979FA4AD3E33}"/>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2</a:t>
              </a:r>
              <a:endParaRPr dirty="0"/>
            </a:p>
          </p:txBody>
        </p:sp>
      </p:grpSp>
      <p:cxnSp>
        <p:nvCxnSpPr>
          <p:cNvPr id="26" name="Straight Connector 25">
            <a:extLst>
              <a:ext uri="{FF2B5EF4-FFF2-40B4-BE49-F238E27FC236}">
                <a16:creationId xmlns:a16="http://schemas.microsoft.com/office/drawing/2014/main" id="{AA28B621-0840-16BE-E6C3-4B31BC149F86}"/>
              </a:ext>
            </a:extLst>
          </p:cNvPr>
          <p:cNvCxnSpPr>
            <a:cxnSpLocks/>
            <a:stCxn id="6" idx="3"/>
          </p:cNvCxnSpPr>
          <p:nvPr/>
        </p:nvCxnSpPr>
        <p:spPr>
          <a:xfrm flipV="1">
            <a:off x="8535463" y="3164727"/>
            <a:ext cx="4380251" cy="1052661"/>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2" name="Straight Connector 91">
            <a:extLst>
              <a:ext uri="{FF2B5EF4-FFF2-40B4-BE49-F238E27FC236}">
                <a16:creationId xmlns:a16="http://schemas.microsoft.com/office/drawing/2014/main" id="{5CE4AFF7-C9A7-7934-41A7-D7FA35CBA529}"/>
              </a:ext>
            </a:extLst>
          </p:cNvPr>
          <p:cNvCxnSpPr>
            <a:cxnSpLocks/>
            <a:stCxn id="17" idx="3"/>
          </p:cNvCxnSpPr>
          <p:nvPr/>
        </p:nvCxnSpPr>
        <p:spPr>
          <a:xfrm flipV="1">
            <a:off x="8490427" y="3104791"/>
            <a:ext cx="4567600" cy="4425105"/>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3" name="Straight Connector 92">
            <a:extLst>
              <a:ext uri="{FF2B5EF4-FFF2-40B4-BE49-F238E27FC236}">
                <a16:creationId xmlns:a16="http://schemas.microsoft.com/office/drawing/2014/main" id="{A0147247-E502-10D8-2AA7-688BD35A607E}"/>
              </a:ext>
            </a:extLst>
          </p:cNvPr>
          <p:cNvCxnSpPr>
            <a:cxnSpLocks/>
            <a:stCxn id="12" idx="3"/>
          </p:cNvCxnSpPr>
          <p:nvPr/>
        </p:nvCxnSpPr>
        <p:spPr>
          <a:xfrm flipV="1">
            <a:off x="8409935" y="2993609"/>
            <a:ext cx="4668828" cy="7848795"/>
          </a:xfrm>
          <a:prstGeom prst="line">
            <a:avLst/>
          </a:prstGeom>
          <a:noFill/>
          <a:ln w="152400" cap="flat">
            <a:solidFill>
              <a:schemeClr val="accent6">
                <a:lumMod val="60000"/>
                <a:lumOff val="40000"/>
              </a:schemeClr>
            </a:solidFill>
            <a:prstDash val="solid"/>
            <a:bevel/>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80338649"/>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Build Systems"/>
          <p:cNvSpPr txBox="1">
            <a:spLocks noGrp="1"/>
          </p:cNvSpPr>
          <p:nvPr>
            <p:ph type="title"/>
          </p:nvPr>
        </p:nvSpPr>
        <p:spPr>
          <a:prstGeom prst="rect">
            <a:avLst/>
          </a:prstGeom>
        </p:spPr>
        <p:txBody>
          <a:bodyPr/>
          <a:lstStyle/>
          <a:p>
            <a:r>
              <a:rPr lang="en-US" dirty="0"/>
              <a:t>What is the infrastructure that needs to be shared?</a:t>
            </a:r>
            <a:endParaRPr dirty="0"/>
          </a:p>
        </p:txBody>
      </p:sp>
      <p:sp>
        <p:nvSpPr>
          <p:cNvPr id="88" name="Not just compilation"/>
          <p:cNvSpPr txBox="1">
            <a:spLocks noGrp="1"/>
          </p:cNvSpPr>
          <p:nvPr>
            <p:ph type="body" idx="1"/>
          </p:nvPr>
        </p:nvSpPr>
        <p:spPr>
          <a:xfrm>
            <a:off x="1676400" y="3000319"/>
            <a:ext cx="10979727" cy="8702677"/>
          </a:xfrm>
          <a:prstGeom prst="rect">
            <a:avLst/>
          </a:prstGeom>
        </p:spPr>
        <p:txBody>
          <a:bodyPr/>
          <a:lstStyle/>
          <a:p>
            <a:r>
              <a:rPr dirty="0"/>
              <a:t>Our apps run on a “tall stack” of dependencies</a:t>
            </a:r>
          </a:p>
          <a:p>
            <a:r>
              <a:rPr dirty="0"/>
              <a:t>Traditionally this full stack is self-managed</a:t>
            </a:r>
          </a:p>
          <a:p>
            <a:r>
              <a:rPr dirty="0"/>
              <a:t>Cloud providers offer products that manage parts of that stack for us:</a:t>
            </a:r>
          </a:p>
          <a:p>
            <a:pPr lvl="1"/>
            <a:r>
              <a:rPr dirty="0"/>
              <a:t>“Infrastructure as a service”</a:t>
            </a:r>
          </a:p>
          <a:p>
            <a:pPr lvl="1"/>
            <a:r>
              <a:rPr dirty="0"/>
              <a:t>“Platform as a service”</a:t>
            </a:r>
          </a:p>
          <a:p>
            <a:pPr lvl="1"/>
            <a:r>
              <a:rPr dirty="0"/>
              <a:t>“Software as a Service”</a:t>
            </a:r>
          </a:p>
        </p:txBody>
      </p:sp>
      <p:pic>
        <p:nvPicPr>
          <p:cNvPr id="89" name="Image" descr="Image"/>
          <p:cNvPicPr>
            <a:picLocks noChangeAspect="1"/>
          </p:cNvPicPr>
          <p:nvPr/>
        </p:nvPicPr>
        <p:blipFill>
          <a:blip r:embed="rId3"/>
          <a:stretch>
            <a:fillRect/>
          </a:stretch>
        </p:blipFill>
        <p:spPr>
          <a:xfrm>
            <a:off x="15165434" y="1730519"/>
            <a:ext cx="9114112" cy="11975712"/>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loud Infrastructure Creates Economies of Scale"/>
          <p:cNvSpPr txBox="1">
            <a:spLocks noGrp="1"/>
          </p:cNvSpPr>
          <p:nvPr>
            <p:ph type="title"/>
          </p:nvPr>
        </p:nvSpPr>
        <p:spPr>
          <a:prstGeom prst="rect">
            <a:avLst/>
          </a:prstGeom>
        </p:spPr>
        <p:txBody>
          <a:bodyPr/>
          <a:lstStyle/>
          <a:p>
            <a:r>
              <a:t>Cloud infrastructure creates economies of scale</a:t>
            </a:r>
          </a:p>
        </p:txBody>
      </p:sp>
      <p:sp>
        <p:nvSpPr>
          <p:cNvPr id="94" name="Slide Subtitle"/>
          <p:cNvSpPr txBox="1">
            <a:spLocks noGrp="1"/>
          </p:cNvSpPr>
          <p:nvPr>
            <p:ph type="body" idx="1"/>
          </p:nvPr>
        </p:nvSpPr>
        <p:spPr>
          <a:prstGeom prst="rect">
            <a:avLst/>
          </a:prstGeom>
        </p:spPr>
        <p:txBody>
          <a:bodyPr>
            <a:normAutofit fontScale="77500" lnSpcReduction="20000"/>
          </a:bodyPr>
          <a:lstStyle/>
          <a:p>
            <a:r>
              <a:t>At the physical level:</a:t>
            </a:r>
          </a:p>
          <a:p>
            <a:pPr lvl="1"/>
            <a:r>
              <a:t>Multiple customers’ physical machines in the same data center</a:t>
            </a:r>
          </a:p>
          <a:p>
            <a:pPr lvl="1"/>
            <a:r>
              <a:t>Save on physical costs (centralize power, cooling, security, maintenance)</a:t>
            </a:r>
          </a:p>
          <a:p>
            <a:r>
              <a:t>At the physical server level:</a:t>
            </a:r>
          </a:p>
          <a:p>
            <a:pPr lvl="1"/>
            <a:r>
              <a:t>Multiple customers’ virtual machines in the same physical machine</a:t>
            </a:r>
          </a:p>
          <a:p>
            <a:pPr lvl="1"/>
            <a:r>
              <a:t>Save on resource costs (utilize marginal computing capacity)</a:t>
            </a:r>
          </a:p>
          <a:p>
            <a:r>
              <a:t>At the application level:</a:t>
            </a:r>
          </a:p>
          <a:p>
            <a:pPr lvl="1"/>
            <a:r>
              <a:t>Multiple customer’s applications hosted in same virtual machine</a:t>
            </a:r>
          </a:p>
          <a:p>
            <a:pPr lvl="1"/>
            <a:r>
              <a:t>Save on resource overhead (eliminate redundant infrastructure like OS)</a:t>
            </a:r>
          </a:p>
        </p:txBody>
      </p:sp>
      <p:sp>
        <p:nvSpPr>
          <p:cNvPr id="95" name="Multiple customers could share each of these tiers"/>
          <p:cNvSpPr txBox="1"/>
          <p:nvPr/>
        </p:nvSpPr>
        <p:spPr>
          <a:xfrm>
            <a:off x="19724854" y="12149041"/>
            <a:ext cx="4500148" cy="1657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38" tIns="91438" rIns="91438" bIns="91438">
            <a:spAutoFit/>
          </a:bodyPr>
          <a:lstStyle>
            <a:lvl1pPr algn="ctr" defTabSz="2438337">
              <a:defRPr sz="3200" i="1">
                <a:latin typeface="Helvetica Neue"/>
                <a:ea typeface="Helvetica Neue"/>
                <a:cs typeface="Helvetica Neue"/>
                <a:sym typeface="Helvetica Neue"/>
              </a:defRPr>
            </a:lvl1pPr>
          </a:lstStyle>
          <a:p>
            <a:r>
              <a:t>Multiple customers could share each of these tiers</a:t>
            </a:r>
          </a:p>
        </p:txBody>
      </p:sp>
      <p:pic>
        <p:nvPicPr>
          <p:cNvPr id="96" name="Image" descr="Image"/>
          <p:cNvPicPr>
            <a:picLocks noChangeAspect="1"/>
          </p:cNvPicPr>
          <p:nvPr/>
        </p:nvPicPr>
        <p:blipFill>
          <a:blip r:embed="rId3"/>
          <a:stretch>
            <a:fillRect/>
          </a:stretch>
        </p:blipFill>
        <p:spPr>
          <a:xfrm>
            <a:off x="19713705" y="1673057"/>
            <a:ext cx="4522445" cy="10392756"/>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Cloud Infrastructure Scales Elastically"/>
          <p:cNvSpPr txBox="1">
            <a:spLocks noGrp="1"/>
          </p:cNvSpPr>
          <p:nvPr>
            <p:ph type="title"/>
          </p:nvPr>
        </p:nvSpPr>
        <p:spPr>
          <a:prstGeom prst="rect">
            <a:avLst/>
          </a:prstGeom>
        </p:spPr>
        <p:txBody>
          <a:bodyPr/>
          <a:lstStyle/>
          <a:p>
            <a:r>
              <a:t>Cloud infrastructure scales elastically</a:t>
            </a:r>
          </a:p>
        </p:txBody>
      </p:sp>
      <p:sp>
        <p:nvSpPr>
          <p:cNvPr id="101" name="Slide Subtitle"/>
          <p:cNvSpPr txBox="1">
            <a:spLocks noGrp="1"/>
          </p:cNvSpPr>
          <p:nvPr>
            <p:ph type="body" idx="1"/>
          </p:nvPr>
        </p:nvSpPr>
        <p:spPr>
          <a:prstGeom prst="rect">
            <a:avLst/>
          </a:prstGeom>
        </p:spPr>
        <p:txBody>
          <a:bodyPr>
            <a:normAutofit fontScale="92500" lnSpcReduction="10000"/>
          </a:bodyPr>
          <a:lstStyle/>
          <a:p>
            <a:r>
              <a:t>“Traditional” computing infrastructure requires capital investment</a:t>
            </a:r>
          </a:p>
          <a:p>
            <a:pPr lvl="1"/>
            <a:r>
              <a:t>“Scaling up” means buying more hardware, or maintaining excess capacity for when scale is needed</a:t>
            </a:r>
          </a:p>
          <a:p>
            <a:pPr lvl="1"/>
            <a:r>
              <a:t>“Scaling down” means selling hardware, or powering it off</a:t>
            </a:r>
          </a:p>
          <a:p>
            <a:r>
              <a:t>Cloud computing scales elastically:</a:t>
            </a:r>
          </a:p>
          <a:p>
            <a:pPr lvl="1"/>
            <a:r>
              <a:t>“Scaling up” means allocating more shared resources</a:t>
            </a:r>
          </a:p>
          <a:p>
            <a:pPr lvl="1"/>
            <a:r>
              <a:t>“Scaling down” means releasing resources into a pool</a:t>
            </a:r>
          </a:p>
          <a:p>
            <a:pPr lvl="1"/>
            <a:r>
              <a:t>Billed on consumption (usually per-second, per-minute or per-hour)</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Cloud Infrastructure is On-Demand Access to Resources"/>
          <p:cNvSpPr txBox="1">
            <a:spLocks noGrp="1"/>
          </p:cNvSpPr>
          <p:nvPr>
            <p:ph type="title"/>
          </p:nvPr>
        </p:nvSpPr>
        <p:spPr>
          <a:prstGeom prst="rect">
            <a:avLst/>
          </a:prstGeom>
        </p:spPr>
        <p:txBody>
          <a:bodyPr/>
          <a:lstStyle/>
          <a:p>
            <a:r>
              <a:rPr dirty="0"/>
              <a:t>Cloud </a:t>
            </a:r>
            <a:r>
              <a:rPr lang="en-US" dirty="0"/>
              <a:t>i</a:t>
            </a:r>
            <a:r>
              <a:rPr dirty="0"/>
              <a:t>nfra</a:t>
            </a:r>
            <a:r>
              <a:rPr lang="en-US" dirty="0"/>
              <a:t>structure</a:t>
            </a:r>
            <a:r>
              <a:rPr dirty="0"/>
              <a:t> </a:t>
            </a:r>
            <a:r>
              <a:rPr lang="en-US" dirty="0"/>
              <a:t>gives</a:t>
            </a:r>
            <a:r>
              <a:rPr dirty="0"/>
              <a:t> on-demand access to resources</a:t>
            </a:r>
          </a:p>
        </p:txBody>
      </p:sp>
      <p:sp>
        <p:nvSpPr>
          <p:cNvPr id="106" name="Slide Subtitle"/>
          <p:cNvSpPr txBox="1">
            <a:spLocks noGrp="1"/>
          </p:cNvSpPr>
          <p:nvPr>
            <p:ph type="body" idx="1"/>
          </p:nvPr>
        </p:nvSpPr>
        <p:spPr>
          <a:prstGeom prst="rect">
            <a:avLst/>
          </a:prstGeom>
        </p:spPr>
        <p:txBody>
          <a:bodyPr/>
          <a:lstStyle/>
          <a:p>
            <a:r>
              <a:rPr dirty="0"/>
              <a:t>Vendor provides a service catalog of “X as a service” abstractions </a:t>
            </a:r>
          </a:p>
          <a:p>
            <a:r>
              <a:rPr dirty="0"/>
              <a:t>API allows us to provision resources on-demand</a:t>
            </a:r>
          </a:p>
        </p:txBody>
      </p:sp>
      <p:pic>
        <p:nvPicPr>
          <p:cNvPr id="107" name="Image" descr="Image"/>
          <p:cNvPicPr>
            <a:picLocks noChangeAspect="1"/>
          </p:cNvPicPr>
          <p:nvPr/>
        </p:nvPicPr>
        <p:blipFill>
          <a:blip r:embed="rId3"/>
          <a:stretch>
            <a:fillRect/>
          </a:stretch>
        </p:blipFill>
        <p:spPr>
          <a:xfrm>
            <a:off x="268730" y="6699301"/>
            <a:ext cx="23429387" cy="6100599"/>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Mitch CS 4530 Layout">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499</TotalTime>
  <Words>4443</Words>
  <Application>Microsoft Office PowerPoint</Application>
  <PresentationFormat>Custom</PresentationFormat>
  <Paragraphs>476</Paragraphs>
  <Slides>27</Slides>
  <Notes>25</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27</vt:i4>
      </vt:variant>
    </vt:vector>
  </HeadingPairs>
  <TitlesOfParts>
    <vt:vector size="34" baseType="lpstr">
      <vt:lpstr>Arial</vt:lpstr>
      <vt:lpstr>Calibri</vt:lpstr>
      <vt:lpstr>Helvetica</vt:lpstr>
      <vt:lpstr>Helvetica Neue</vt:lpstr>
      <vt:lpstr>Verdana</vt:lpstr>
      <vt:lpstr>Office Theme</vt:lpstr>
      <vt:lpstr>Mitch CS 4530 Layout</vt:lpstr>
      <vt:lpstr>CS 4530 Software Engineering  Module 13: Principles and Patterns of Cloud Infrastructure</vt:lpstr>
      <vt:lpstr>Learning objectives for this lesson</vt:lpstr>
      <vt:lpstr>How to deploy web apps?</vt:lpstr>
      <vt:lpstr>Many apps rely on common infrastructure</vt:lpstr>
      <vt:lpstr>Many apps typically share the same infrastructure</vt:lpstr>
      <vt:lpstr>What is the infrastructure that needs to be shared?</vt:lpstr>
      <vt:lpstr>Cloud infrastructure creates economies of scale</vt:lpstr>
      <vt:lpstr>Cloud infrastructure scales elastically</vt:lpstr>
      <vt:lpstr>Cloud infrastructure gives on-demand access to resources</vt:lpstr>
      <vt:lpstr>Infrastructure as a Service: Virtual Machines</vt:lpstr>
      <vt:lpstr>Let’s look more closely at this software stack</vt:lpstr>
      <vt:lpstr>The operating system allows several apps to share the underlying hardware</vt:lpstr>
      <vt:lpstr>A virtual machine layer allows several different operating systems to share the same hardware</vt:lpstr>
      <vt:lpstr>Virtual Machines facilitate multi-tenancy</vt:lpstr>
      <vt:lpstr>Virtual Machines to Containers</vt:lpstr>
      <vt:lpstr>Infrastructure as a Service: Containers</vt:lpstr>
      <vt:lpstr>A container contains your apps and all their dependencies</vt:lpstr>
      <vt:lpstr>Infrastructure as a Service: with containers</vt:lpstr>
      <vt:lpstr>Infrastructure as a Service: Docker</vt:lpstr>
      <vt:lpstr>Platform-as-a-Service: vendor supplies OS + middleware</vt:lpstr>
      <vt:lpstr>PaaS is often the simplest choice for app deployment</vt:lpstr>
      <vt:lpstr>Heroku’s PaaS</vt:lpstr>
      <vt:lpstr>Software as a Service adds more vendor-managed apps</vt:lpstr>
      <vt:lpstr>Self-managed vs Vendor-managed Infrastructure</vt:lpstr>
      <vt:lpstr>Cloud Infrastructure is best for variable workloads</vt:lpstr>
      <vt:lpstr>Public clouds are not the only option</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Software Engineering  Module 13: Principles and Patterns of Cloud Infrastructure</dc:title>
  <dc:creator>Adeel A. Bhutta</dc:creator>
  <cp:lastModifiedBy>Bhutta, Adeel</cp:lastModifiedBy>
  <cp:revision>10</cp:revision>
  <dcterms:modified xsi:type="dcterms:W3CDTF">2024-02-15T03:44:26Z</dcterms:modified>
</cp:coreProperties>
</file>